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7"/>
  </p:notesMasterIdLst>
  <p:sldIdLst>
    <p:sldId id="267" r:id="rId2"/>
    <p:sldId id="256" r:id="rId3"/>
    <p:sldId id="258" r:id="rId4"/>
    <p:sldId id="259" r:id="rId5"/>
    <p:sldId id="261" r:id="rId6"/>
    <p:sldId id="262" r:id="rId7"/>
    <p:sldId id="263" r:id="rId8"/>
    <p:sldId id="264" r:id="rId9"/>
    <p:sldId id="265" r:id="rId10"/>
    <p:sldId id="266" r:id="rId11"/>
    <p:sldId id="292" r:id="rId12"/>
    <p:sldId id="293" r:id="rId13"/>
    <p:sldId id="286" r:id="rId14"/>
    <p:sldId id="302" r:id="rId15"/>
    <p:sldId id="303" r:id="rId16"/>
    <p:sldId id="296" r:id="rId17"/>
    <p:sldId id="289" r:id="rId18"/>
    <p:sldId id="298" r:id="rId19"/>
    <p:sldId id="299" r:id="rId20"/>
    <p:sldId id="300" r:id="rId21"/>
    <p:sldId id="301" r:id="rId22"/>
    <p:sldId id="290" r:id="rId23"/>
    <p:sldId id="268" r:id="rId24"/>
    <p:sldId id="285" r:id="rId25"/>
    <p:sldId id="269" r:id="rId26"/>
    <p:sldId id="276" r:id="rId27"/>
    <p:sldId id="297" r:id="rId28"/>
    <p:sldId id="277" r:id="rId29"/>
    <p:sldId id="272" r:id="rId30"/>
    <p:sldId id="274" r:id="rId31"/>
    <p:sldId id="275" r:id="rId32"/>
    <p:sldId id="279" r:id="rId33"/>
    <p:sldId id="280" r:id="rId34"/>
    <p:sldId id="281" r:id="rId35"/>
    <p:sldId id="282" r:id="rId36"/>
  </p:sldIdLst>
  <p:sldSz cx="9144000" cy="6858000" type="screen4x3"/>
  <p:notesSz cx="6805613" cy="99393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4" autoAdjust="0"/>
  </p:normalViewPr>
  <p:slideViewPr>
    <p:cSldViewPr>
      <p:cViewPr>
        <p:scale>
          <a:sx n="75" d="100"/>
          <a:sy n="75" d="100"/>
        </p:scale>
        <p:origin x="-930" y="-630"/>
      </p:cViewPr>
      <p:guideLst>
        <p:guide orient="horz" pos="2160"/>
        <p:guide pos="2880"/>
      </p:guideLst>
    </p:cSldViewPr>
  </p:slideViewPr>
  <p:outlineViewPr>
    <p:cViewPr>
      <p:scale>
        <a:sx n="33" d="100"/>
        <a:sy n="33" d="100"/>
      </p:scale>
      <p:origin x="0" y="3686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EEE41B35-8CCE-46A6-BD71-4B024A5CC872}" type="datetimeFigureOut">
              <a:rPr lang="pl-PL" smtClean="0"/>
              <a:pPr/>
              <a:t>2016-03-30</a:t>
            </a:fld>
            <a:endParaRPr lang="pl-PL"/>
          </a:p>
        </p:txBody>
      </p:sp>
      <p:sp>
        <p:nvSpPr>
          <p:cNvPr id="4" name="Symbol zastępczy obrazu slajdu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2DF1290B-AB21-4FFF-9A9A-117B6D5D3F8B}"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2DF1290B-AB21-4FFF-9A9A-117B6D5D3F8B}" type="slidenum">
              <a:rPr lang="pl-PL" smtClean="0"/>
              <a:pPr/>
              <a:t>23</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ytuł 28"/>
          <p:cNvSpPr>
            <a:spLocks noGrp="1"/>
          </p:cNvSpPr>
          <p:nvPr>
            <p:ph type="ctrTitle"/>
          </p:nvPr>
        </p:nvSpPr>
        <p:spPr>
          <a:xfrm>
            <a:off x="381000" y="4853411"/>
            <a:ext cx="8458200" cy="1222375"/>
          </a:xfrm>
        </p:spPr>
        <p:txBody>
          <a:bodyPr anchor="t"/>
          <a:lstStyle/>
          <a:p>
            <a:r>
              <a:rPr kumimoji="0" lang="pl-PL" smtClean="0"/>
              <a:t>Kliknij, aby edytować styl</a:t>
            </a:r>
            <a:endParaRPr kumimoji="0" lang="en-US"/>
          </a:p>
        </p:txBody>
      </p:sp>
      <p:sp>
        <p:nvSpPr>
          <p:cNvPr id="9" name="Podtytuł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16" name="Symbol zastępczy daty 15"/>
          <p:cNvSpPr>
            <a:spLocks noGrp="1"/>
          </p:cNvSpPr>
          <p:nvPr>
            <p:ph type="dt" sz="half" idx="10"/>
          </p:nvPr>
        </p:nvSpPr>
        <p:spPr/>
        <p:txBody>
          <a:bodyPr/>
          <a:lstStyle/>
          <a:p>
            <a:fld id="{31EB6CB8-C5D7-4BA6-80DB-26947B7189EE}" type="datetimeFigureOut">
              <a:rPr lang="pl-PL" smtClean="0"/>
              <a:pPr/>
              <a:t>2016-03-30</a:t>
            </a:fld>
            <a:endParaRPr lang="pl-PL"/>
          </a:p>
        </p:txBody>
      </p:sp>
      <p:sp>
        <p:nvSpPr>
          <p:cNvPr id="2" name="Symbol zastępczy stopki 1"/>
          <p:cNvSpPr>
            <a:spLocks noGrp="1"/>
          </p:cNvSpPr>
          <p:nvPr>
            <p:ph type="ftr" sz="quarter" idx="11"/>
          </p:nvPr>
        </p:nvSpPr>
        <p:spPr/>
        <p:txBody>
          <a:bodyPr/>
          <a:lstStyle/>
          <a:p>
            <a:endParaRPr lang="pl-PL"/>
          </a:p>
        </p:txBody>
      </p:sp>
      <p:sp>
        <p:nvSpPr>
          <p:cNvPr id="15" name="Symbol zastępczy numeru slajdu 14"/>
          <p:cNvSpPr>
            <a:spLocks noGrp="1"/>
          </p:cNvSpPr>
          <p:nvPr>
            <p:ph type="sldNum" sz="quarter" idx="12"/>
          </p:nvPr>
        </p:nvSpPr>
        <p:spPr>
          <a:xfrm>
            <a:off x="8229600" y="6473952"/>
            <a:ext cx="758952" cy="246888"/>
          </a:xfrm>
        </p:spPr>
        <p:txBody>
          <a:bodyPr/>
          <a:lstStyle/>
          <a:p>
            <a:fld id="{B2A6E1BC-515C-45B7-8C7C-04B46E027949}"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31EB6CB8-C5D7-4BA6-80DB-26947B7189EE}" type="datetimeFigureOut">
              <a:rPr lang="pl-PL" smtClean="0"/>
              <a:pPr/>
              <a:t>2016-03-30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2A6E1BC-515C-45B7-8C7C-04B46E027949}"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58000" y="549276"/>
            <a:ext cx="18288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549276"/>
            <a:ext cx="62484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31EB6CB8-C5D7-4BA6-80DB-26947B7189EE}" type="datetimeFigureOut">
              <a:rPr lang="pl-PL" smtClean="0"/>
              <a:pPr/>
              <a:t>2016-03-30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2A6E1BC-515C-45B7-8C7C-04B46E027949}"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2" name="Tytuł 21"/>
          <p:cNvSpPr>
            <a:spLocks noGrp="1"/>
          </p:cNvSpPr>
          <p:nvPr>
            <p:ph type="title"/>
          </p:nvPr>
        </p:nvSpPr>
        <p:spPr/>
        <p:txBody>
          <a:bodyPr/>
          <a:lstStyle/>
          <a:p>
            <a:r>
              <a:rPr kumimoji="0" lang="pl-PL" smtClean="0"/>
              <a:t>Kliknij, aby edytować styl</a:t>
            </a:r>
            <a:endParaRPr kumimoji="0" lang="en-US"/>
          </a:p>
        </p:txBody>
      </p:sp>
      <p:sp>
        <p:nvSpPr>
          <p:cNvPr id="27" name="Symbol zastępczy zawartości 26"/>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Symbol zastępczy daty 24"/>
          <p:cNvSpPr>
            <a:spLocks noGrp="1"/>
          </p:cNvSpPr>
          <p:nvPr>
            <p:ph type="dt" sz="half" idx="10"/>
          </p:nvPr>
        </p:nvSpPr>
        <p:spPr/>
        <p:txBody>
          <a:bodyPr/>
          <a:lstStyle/>
          <a:p>
            <a:fld id="{31EB6CB8-C5D7-4BA6-80DB-26947B7189EE}" type="datetimeFigureOut">
              <a:rPr lang="pl-PL" smtClean="0"/>
              <a:pPr/>
              <a:t>2016-03-30</a:t>
            </a:fld>
            <a:endParaRPr lang="pl-PL"/>
          </a:p>
        </p:txBody>
      </p:sp>
      <p:sp>
        <p:nvSpPr>
          <p:cNvPr id="19" name="Symbol zastępczy stopki 18"/>
          <p:cNvSpPr>
            <a:spLocks noGrp="1"/>
          </p:cNvSpPr>
          <p:nvPr>
            <p:ph type="ftr" sz="quarter" idx="11"/>
          </p:nvPr>
        </p:nvSpPr>
        <p:spPr>
          <a:xfrm>
            <a:off x="3581400" y="76200"/>
            <a:ext cx="2895600" cy="288925"/>
          </a:xfrm>
        </p:spPr>
        <p:txBody>
          <a:bodyPr/>
          <a:lstStyle/>
          <a:p>
            <a:endParaRPr lang="pl-PL"/>
          </a:p>
        </p:txBody>
      </p:sp>
      <p:sp>
        <p:nvSpPr>
          <p:cNvPr id="16" name="Symbol zastępczy numeru slajdu 15"/>
          <p:cNvSpPr>
            <a:spLocks noGrp="1"/>
          </p:cNvSpPr>
          <p:nvPr>
            <p:ph type="sldNum" sz="quarter" idx="12"/>
          </p:nvPr>
        </p:nvSpPr>
        <p:spPr>
          <a:xfrm>
            <a:off x="8229600" y="6473952"/>
            <a:ext cx="758952" cy="246888"/>
          </a:xfrm>
        </p:spPr>
        <p:txBody>
          <a:bodyPr/>
          <a:lstStyle/>
          <a:p>
            <a:fld id="{B2A6E1BC-515C-45B7-8C7C-04B46E027949}"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2"/>
      </p:bgRef>
    </p:bg>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ymbol zastępczy tekst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19" name="Symbol zastępczy daty 18"/>
          <p:cNvSpPr>
            <a:spLocks noGrp="1"/>
          </p:cNvSpPr>
          <p:nvPr>
            <p:ph type="dt" sz="half" idx="10"/>
          </p:nvPr>
        </p:nvSpPr>
        <p:spPr/>
        <p:txBody>
          <a:bodyPr/>
          <a:lstStyle/>
          <a:p>
            <a:fld id="{31EB6CB8-C5D7-4BA6-80DB-26947B7189EE}" type="datetimeFigureOut">
              <a:rPr lang="pl-PL" smtClean="0"/>
              <a:pPr/>
              <a:t>2016-03-30</a:t>
            </a:fld>
            <a:endParaRPr lang="pl-PL"/>
          </a:p>
        </p:txBody>
      </p:sp>
      <p:sp>
        <p:nvSpPr>
          <p:cNvPr id="11" name="Symbol zastępczy stopki 10"/>
          <p:cNvSpPr>
            <a:spLocks noGrp="1"/>
          </p:cNvSpPr>
          <p:nvPr>
            <p:ph type="ftr" sz="quarter" idx="11"/>
          </p:nvPr>
        </p:nvSpPr>
        <p:spPr/>
        <p:txBody>
          <a:bodyPr/>
          <a:lstStyle/>
          <a:p>
            <a:endParaRPr lang="pl-PL"/>
          </a:p>
        </p:txBody>
      </p:sp>
      <p:sp>
        <p:nvSpPr>
          <p:cNvPr id="16" name="Symbol zastępczy numeru slajdu 15"/>
          <p:cNvSpPr>
            <a:spLocks noGrp="1"/>
          </p:cNvSpPr>
          <p:nvPr>
            <p:ph type="sldNum" sz="quarter" idx="12"/>
          </p:nvPr>
        </p:nvSpPr>
        <p:spPr/>
        <p:txBody>
          <a:bodyPr/>
          <a:lstStyle/>
          <a:p>
            <a:fld id="{B2A6E1BC-515C-45B7-8C7C-04B46E027949}" type="slidenum">
              <a:rPr lang="pl-PL" smtClean="0"/>
              <a:pPr/>
              <a:t>‹#›</a:t>
            </a:fld>
            <a:endParaRPr lang="pl-PL"/>
          </a:p>
        </p:txBody>
      </p:sp>
      <p:sp>
        <p:nvSpPr>
          <p:cNvPr id="8" name="Tytuł 7"/>
          <p:cNvSpPr>
            <a:spLocks noGrp="1"/>
          </p:cNvSpPr>
          <p:nvPr>
            <p:ph type="title"/>
          </p:nvPr>
        </p:nvSpPr>
        <p:spPr>
          <a:xfrm>
            <a:off x="180475" y="2947085"/>
            <a:ext cx="8686800" cy="1184825"/>
          </a:xfrm>
        </p:spPr>
        <p:txBody>
          <a:bodyPr rtlCol="0" anchor="t"/>
          <a:lstStyle>
            <a:lvl1pPr algn="r">
              <a:defRPr/>
            </a:lvl1pPr>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0" name="Tytuł 19"/>
          <p:cNvSpPr>
            <a:spLocks noGrp="1"/>
          </p:cNvSpPr>
          <p:nvPr>
            <p:ph type="title"/>
          </p:nvPr>
        </p:nvSpPr>
        <p:spPr>
          <a:xfrm>
            <a:off x="301752" y="457200"/>
            <a:ext cx="8686800" cy="841248"/>
          </a:xfrm>
        </p:spPr>
        <p:txBody>
          <a:bodyPr/>
          <a:lstStyle/>
          <a:p>
            <a:r>
              <a:rPr kumimoji="0" lang="pl-PL" smtClean="0"/>
              <a:t>Kliknij, aby edytować styl</a:t>
            </a:r>
            <a:endParaRPr kumimoji="0" lang="en-US"/>
          </a:p>
        </p:txBody>
      </p:sp>
      <p:sp>
        <p:nvSpPr>
          <p:cNvPr id="14" name="Symbol zastępczy zawartości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1" name="Symbol zastępczy daty 20"/>
          <p:cNvSpPr>
            <a:spLocks noGrp="1"/>
          </p:cNvSpPr>
          <p:nvPr>
            <p:ph type="dt" sz="half" idx="10"/>
          </p:nvPr>
        </p:nvSpPr>
        <p:spPr/>
        <p:txBody>
          <a:bodyPr/>
          <a:lstStyle/>
          <a:p>
            <a:fld id="{31EB6CB8-C5D7-4BA6-80DB-26947B7189EE}" type="datetimeFigureOut">
              <a:rPr lang="pl-PL" smtClean="0"/>
              <a:pPr/>
              <a:t>2016-03-30</a:t>
            </a:fld>
            <a:endParaRPr lang="pl-PL"/>
          </a:p>
        </p:txBody>
      </p:sp>
      <p:sp>
        <p:nvSpPr>
          <p:cNvPr id="10" name="Symbol zastępczy stopki 9"/>
          <p:cNvSpPr>
            <a:spLocks noGrp="1"/>
          </p:cNvSpPr>
          <p:nvPr>
            <p:ph type="ftr" sz="quarter" idx="11"/>
          </p:nvPr>
        </p:nvSpPr>
        <p:spPr/>
        <p:txBody>
          <a:bodyPr/>
          <a:lstStyle/>
          <a:p>
            <a:endParaRPr lang="pl-PL"/>
          </a:p>
        </p:txBody>
      </p:sp>
      <p:sp>
        <p:nvSpPr>
          <p:cNvPr id="31" name="Symbol zastępczy numeru slajdu 30"/>
          <p:cNvSpPr>
            <a:spLocks noGrp="1"/>
          </p:cNvSpPr>
          <p:nvPr>
            <p:ph type="sldNum" sz="quarter" idx="12"/>
          </p:nvPr>
        </p:nvSpPr>
        <p:spPr/>
        <p:txBody>
          <a:bodyPr/>
          <a:lstStyle/>
          <a:p>
            <a:fld id="{B2A6E1BC-515C-45B7-8C7C-04B46E027949}"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9" name="Tytuł 28"/>
          <p:cNvSpPr>
            <a:spLocks noGrp="1"/>
          </p:cNvSpPr>
          <p:nvPr>
            <p:ph type="title"/>
          </p:nvPr>
        </p:nvSpPr>
        <p:spPr>
          <a:xfrm>
            <a:off x="304800" y="5410200"/>
            <a:ext cx="8610600" cy="882650"/>
          </a:xfrm>
        </p:spPr>
        <p:txBody>
          <a:bodyPr anchor="ctr"/>
          <a:lstStyle>
            <a:lvl1pPr>
              <a:defRPr/>
            </a:lvl1pPr>
          </a:lstStyle>
          <a:p>
            <a:r>
              <a:rPr kumimoji="0" lang="pl-PL" smtClean="0"/>
              <a:t>Kliknij, aby edytować styl</a:t>
            </a:r>
            <a:endParaRPr kumimoji="0" lang="en-US"/>
          </a:p>
        </p:txBody>
      </p:sp>
      <p:sp>
        <p:nvSpPr>
          <p:cNvPr id="13" name="Symbol zastępczy tekst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25" name="Symbol zastępczy tekst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zawartości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8" name="Symbol zastępczy zawartości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0" name="Symbol zastępczy daty 9"/>
          <p:cNvSpPr>
            <a:spLocks noGrp="1"/>
          </p:cNvSpPr>
          <p:nvPr>
            <p:ph type="dt" sz="half" idx="10"/>
          </p:nvPr>
        </p:nvSpPr>
        <p:spPr/>
        <p:txBody>
          <a:bodyPr/>
          <a:lstStyle/>
          <a:p>
            <a:fld id="{31EB6CB8-C5D7-4BA6-80DB-26947B7189EE}" type="datetimeFigureOut">
              <a:rPr lang="pl-PL" smtClean="0"/>
              <a:pPr/>
              <a:t>2016-03-30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229600" y="6477000"/>
            <a:ext cx="762000" cy="246888"/>
          </a:xfrm>
        </p:spPr>
        <p:txBody>
          <a:bodyPr/>
          <a:lstStyle/>
          <a:p>
            <a:fld id="{B2A6E1BC-515C-45B7-8C7C-04B46E027949}" type="slidenum">
              <a:rPr lang="pl-PL" smtClean="0"/>
              <a:pPr/>
              <a:t>‹#›</a:t>
            </a:fld>
            <a:endParaRPr lang="pl-PL"/>
          </a:p>
        </p:txBody>
      </p:sp>
      <p:sp>
        <p:nvSpPr>
          <p:cNvPr id="11" name="Łącznik prosty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0" name="Tytuł 29"/>
          <p:cNvSpPr>
            <a:spLocks noGrp="1"/>
          </p:cNvSpPr>
          <p:nvPr>
            <p:ph type="title"/>
          </p:nvPr>
        </p:nvSpPr>
        <p:spPr>
          <a:xfrm>
            <a:off x="301752" y="457200"/>
            <a:ext cx="8686800" cy="841248"/>
          </a:xfrm>
        </p:spPr>
        <p:txBody>
          <a:bodyPr/>
          <a:lstStyle/>
          <a:p>
            <a:r>
              <a:rPr kumimoji="0" lang="pl-PL" smtClean="0"/>
              <a:t>Kliknij, aby edytować styl</a:t>
            </a:r>
            <a:endParaRPr kumimoji="0" lang="en-US"/>
          </a:p>
        </p:txBody>
      </p:sp>
      <p:sp>
        <p:nvSpPr>
          <p:cNvPr id="12" name="Symbol zastępczy daty 11"/>
          <p:cNvSpPr>
            <a:spLocks noGrp="1"/>
          </p:cNvSpPr>
          <p:nvPr>
            <p:ph type="dt" sz="half" idx="10"/>
          </p:nvPr>
        </p:nvSpPr>
        <p:spPr/>
        <p:txBody>
          <a:bodyPr/>
          <a:lstStyle/>
          <a:p>
            <a:fld id="{31EB6CB8-C5D7-4BA6-80DB-26947B7189EE}" type="datetimeFigureOut">
              <a:rPr lang="pl-PL" smtClean="0"/>
              <a:pPr/>
              <a:t>2016-03-30</a:t>
            </a:fld>
            <a:endParaRPr lang="pl-PL"/>
          </a:p>
        </p:txBody>
      </p:sp>
      <p:sp>
        <p:nvSpPr>
          <p:cNvPr id="21" name="Symbol zastępczy stopki 20"/>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2A6E1BC-515C-45B7-8C7C-04B46E027949}"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31EB6CB8-C5D7-4BA6-80DB-26947B7189EE}" type="datetimeFigureOut">
              <a:rPr lang="pl-PL" smtClean="0"/>
              <a:pPr/>
              <a:t>2016-03-30</a:t>
            </a:fld>
            <a:endParaRPr lang="pl-PL"/>
          </a:p>
        </p:txBody>
      </p:sp>
      <p:sp>
        <p:nvSpPr>
          <p:cNvPr id="24" name="Symbol zastępczy stopki 23"/>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2A6E1BC-515C-45B7-8C7C-04B46E027949}"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Łącznik prosty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ytuł 11"/>
          <p:cNvSpPr>
            <a:spLocks noGrp="1"/>
          </p:cNvSpPr>
          <p:nvPr>
            <p:ph type="title"/>
          </p:nvPr>
        </p:nvSpPr>
        <p:spPr>
          <a:xfrm>
            <a:off x="457200" y="5486400"/>
            <a:ext cx="8458200" cy="520700"/>
          </a:xfrm>
        </p:spPr>
        <p:txBody>
          <a:bodyPr anchor="ctr"/>
          <a:lstStyle>
            <a:lvl1pPr algn="l">
              <a:buNone/>
              <a:defRPr sz="2000" b="1"/>
            </a:lvl1pPr>
          </a:lstStyle>
          <a:p>
            <a:r>
              <a:rPr kumimoji="0" lang="pl-PL" smtClean="0"/>
              <a:t>Kliknij, aby edytować styl</a:t>
            </a:r>
            <a:endParaRPr kumimoji="0" lang="en-US"/>
          </a:p>
        </p:txBody>
      </p:sp>
      <p:sp>
        <p:nvSpPr>
          <p:cNvPr id="26" name="Symbol zastępczy tekst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14" name="Symbol zastępczy zawartości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Symbol zastępczy daty 24"/>
          <p:cNvSpPr>
            <a:spLocks noGrp="1"/>
          </p:cNvSpPr>
          <p:nvPr>
            <p:ph type="dt" sz="half" idx="10"/>
          </p:nvPr>
        </p:nvSpPr>
        <p:spPr/>
        <p:txBody>
          <a:bodyPr/>
          <a:lstStyle/>
          <a:p>
            <a:fld id="{31EB6CB8-C5D7-4BA6-80DB-26947B7189EE}" type="datetimeFigureOut">
              <a:rPr lang="pl-PL" smtClean="0"/>
              <a:pPr/>
              <a:t>2016-03-30</a:t>
            </a:fld>
            <a:endParaRPr lang="pl-PL"/>
          </a:p>
        </p:txBody>
      </p:sp>
      <p:sp>
        <p:nvSpPr>
          <p:cNvPr id="29" name="Symbol zastępczy stopki 28"/>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2A6E1BC-515C-45B7-8C7C-04B46E027949}"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3" name="Symbol zastępczy obrazu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pl-PL" smtClean="0"/>
              <a:t>Kliknij ikonę, aby dodać obraz</a:t>
            </a:r>
            <a:endParaRPr kumimoji="0" lang="en-US" dirty="0"/>
          </a:p>
        </p:txBody>
      </p:sp>
      <p:sp>
        <p:nvSpPr>
          <p:cNvPr id="7" name="Symbol zastępczy daty 6"/>
          <p:cNvSpPr>
            <a:spLocks noGrp="1"/>
          </p:cNvSpPr>
          <p:nvPr>
            <p:ph type="dt" sz="half" idx="10"/>
          </p:nvPr>
        </p:nvSpPr>
        <p:spPr/>
        <p:txBody>
          <a:bodyPr/>
          <a:lstStyle/>
          <a:p>
            <a:fld id="{31EB6CB8-C5D7-4BA6-80DB-26947B7189EE}" type="datetimeFigureOut">
              <a:rPr lang="pl-PL" smtClean="0"/>
              <a:pPr/>
              <a:t>2016-03-30</a:t>
            </a:fld>
            <a:endParaRPr lang="pl-PL"/>
          </a:p>
        </p:txBody>
      </p:sp>
      <p:sp>
        <p:nvSpPr>
          <p:cNvPr id="5" name="Symbol zastępczy stopki 4"/>
          <p:cNvSpPr>
            <a:spLocks noGrp="1"/>
          </p:cNvSpPr>
          <p:nvPr>
            <p:ph type="ftr" sz="quarter" idx="11"/>
          </p:nvPr>
        </p:nvSpPr>
        <p:spPr/>
        <p:txBody>
          <a:bodyPr/>
          <a:lstStyle/>
          <a:p>
            <a:endParaRPr lang="pl-PL"/>
          </a:p>
        </p:txBody>
      </p:sp>
      <p:sp>
        <p:nvSpPr>
          <p:cNvPr id="31" name="Symbol zastępczy numeru slajdu 30"/>
          <p:cNvSpPr>
            <a:spLocks noGrp="1"/>
          </p:cNvSpPr>
          <p:nvPr>
            <p:ph type="sldNum" sz="quarter" idx="12"/>
          </p:nvPr>
        </p:nvSpPr>
        <p:spPr/>
        <p:txBody>
          <a:bodyPr/>
          <a:lstStyle/>
          <a:p>
            <a:fld id="{B2A6E1BC-515C-45B7-8C7C-04B46E027949}" type="slidenum">
              <a:rPr lang="pl-PL" smtClean="0"/>
              <a:pPr/>
              <a:t>‹#›</a:t>
            </a:fld>
            <a:endParaRPr lang="pl-PL"/>
          </a:p>
        </p:txBody>
      </p:sp>
      <p:sp>
        <p:nvSpPr>
          <p:cNvPr id="17" name="Tytuł 16"/>
          <p:cNvSpPr>
            <a:spLocks noGrp="1"/>
          </p:cNvSpPr>
          <p:nvPr>
            <p:ph type="title"/>
          </p:nvPr>
        </p:nvSpPr>
        <p:spPr>
          <a:xfrm>
            <a:off x="381000" y="4993760"/>
            <a:ext cx="5867400" cy="522288"/>
          </a:xfrm>
        </p:spPr>
        <p:txBody>
          <a:bodyPr anchor="ctr"/>
          <a:lstStyle>
            <a:lvl1pPr algn="l">
              <a:buNone/>
              <a:defRPr sz="2000" b="1"/>
            </a:lvl1pPr>
          </a:lstStyle>
          <a:p>
            <a:r>
              <a:rPr kumimoji="0" lang="pl-PL" smtClean="0"/>
              <a:t>Kliknij, aby edytować styl</a:t>
            </a:r>
            <a:endParaRPr kumimoji="0" lang="en-US"/>
          </a:p>
        </p:txBody>
      </p:sp>
      <p:sp>
        <p:nvSpPr>
          <p:cNvPr id="26" name="Symbol zastępczy tekst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ymbol zastępczy tekstu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1" name="Symbol zastępczy daty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1EB6CB8-C5D7-4BA6-80DB-26947B7189EE}" type="datetimeFigureOut">
              <a:rPr lang="pl-PL" smtClean="0"/>
              <a:pPr/>
              <a:t>2016-03-30</a:t>
            </a:fld>
            <a:endParaRPr lang="pl-PL"/>
          </a:p>
        </p:txBody>
      </p:sp>
      <p:sp>
        <p:nvSpPr>
          <p:cNvPr id="28" name="Symbol zastępczy stopki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pl-PL"/>
          </a:p>
        </p:txBody>
      </p:sp>
      <p:sp>
        <p:nvSpPr>
          <p:cNvPr id="5" name="Symbol zastępczy numeru slajd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2A6E1BC-515C-45B7-8C7C-04B46E027949}" type="slidenum">
              <a:rPr lang="pl-PL" smtClean="0"/>
              <a:pPr/>
              <a:t>‹#›</a:t>
            </a:fld>
            <a:endParaRPr lang="pl-PL"/>
          </a:p>
        </p:txBody>
      </p:sp>
      <p:sp>
        <p:nvSpPr>
          <p:cNvPr id="10" name="Symbol zastępczy tytułu 9"/>
          <p:cNvSpPr>
            <a:spLocks noGrp="1"/>
          </p:cNvSpPr>
          <p:nvPr>
            <p:ph type="title"/>
          </p:nvPr>
        </p:nvSpPr>
        <p:spPr>
          <a:xfrm>
            <a:off x="304800" y="457200"/>
            <a:ext cx="8686800" cy="838200"/>
          </a:xfrm>
          <a:prstGeom prst="rect">
            <a:avLst/>
          </a:prstGeom>
        </p:spPr>
        <p:txBody>
          <a:bodyPr vert="horz" anchor="ctr">
            <a:normAutofit/>
          </a:bodyPr>
          <a:lstStyle/>
          <a:p>
            <a:r>
              <a:rPr kumimoji="0" lang="pl-PL" smtClean="0"/>
              <a:t>Kliknij, aby edytować styl</a:t>
            </a:r>
            <a:endParaRPr kumimoji="0" lang="en-US"/>
          </a:p>
        </p:txBody>
      </p:sp>
      <p:sp>
        <p:nvSpPr>
          <p:cNvPr id="9" name="Łącznik prosty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Łącznik prosty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332656"/>
            <a:ext cx="8229600" cy="6525344"/>
          </a:xfrm>
        </p:spPr>
        <p:txBody>
          <a:bodyPr>
            <a:normAutofit fontScale="77500" lnSpcReduction="20000"/>
          </a:bodyPr>
          <a:lstStyle/>
          <a:p>
            <a:pPr algn="ctr">
              <a:buNone/>
            </a:pPr>
            <a:endParaRPr lang="pl-PL" b="1" dirty="0" smtClean="0"/>
          </a:p>
          <a:p>
            <a:pPr algn="ctr">
              <a:buNone/>
            </a:pPr>
            <a:endParaRPr lang="pl-PL" b="1" dirty="0" smtClean="0"/>
          </a:p>
          <a:p>
            <a:pPr algn="ctr">
              <a:buNone/>
            </a:pPr>
            <a:r>
              <a:rPr lang="pl-PL" sz="4800" b="1" dirty="0" smtClean="0">
                <a:latin typeface="Times New Roman" pitchFamily="18" charset="0"/>
                <a:cs typeface="Times New Roman" pitchFamily="18" charset="0"/>
              </a:rPr>
              <a:t>Ćwiczenia doskonalące </a:t>
            </a:r>
            <a:br>
              <a:rPr lang="pl-PL" sz="4800" b="1" dirty="0" smtClean="0">
                <a:latin typeface="Times New Roman" pitchFamily="18" charset="0"/>
                <a:cs typeface="Times New Roman" pitchFamily="18" charset="0"/>
              </a:rPr>
            </a:br>
            <a:r>
              <a:rPr lang="pl-PL" sz="4800" b="1" dirty="0" smtClean="0">
                <a:latin typeface="Times New Roman" pitchFamily="18" charset="0"/>
                <a:cs typeface="Times New Roman" pitchFamily="18" charset="0"/>
              </a:rPr>
              <a:t>z zakresu </a:t>
            </a:r>
          </a:p>
          <a:p>
            <a:pPr algn="ctr">
              <a:buNone/>
            </a:pPr>
            <a:r>
              <a:rPr lang="pl-PL" sz="4800" b="1" dirty="0" smtClean="0">
                <a:latin typeface="Times New Roman" pitchFamily="18" charset="0"/>
                <a:cs typeface="Times New Roman" pitchFamily="18" charset="0"/>
              </a:rPr>
              <a:t>Ceremoniału Pożarniczego </a:t>
            </a:r>
            <a:br>
              <a:rPr lang="pl-PL" sz="4800" b="1" dirty="0" smtClean="0">
                <a:latin typeface="Times New Roman" pitchFamily="18" charset="0"/>
                <a:cs typeface="Times New Roman" pitchFamily="18" charset="0"/>
              </a:rPr>
            </a:br>
            <a:r>
              <a:rPr lang="pl-PL" sz="4800" b="1" dirty="0" smtClean="0">
                <a:latin typeface="Times New Roman" pitchFamily="18" charset="0"/>
                <a:cs typeface="Times New Roman" pitchFamily="18" charset="0"/>
              </a:rPr>
              <a:t>dla dowódców uroczystości oraz </a:t>
            </a:r>
            <a:br>
              <a:rPr lang="pl-PL" sz="4800" b="1" dirty="0" smtClean="0">
                <a:latin typeface="Times New Roman" pitchFamily="18" charset="0"/>
                <a:cs typeface="Times New Roman" pitchFamily="18" charset="0"/>
              </a:rPr>
            </a:br>
            <a:r>
              <a:rPr lang="pl-PL" sz="4800" b="1" dirty="0" smtClean="0">
                <a:latin typeface="Times New Roman" pitchFamily="18" charset="0"/>
                <a:cs typeface="Times New Roman" pitchFamily="18" charset="0"/>
              </a:rPr>
              <a:t>pocztów sztandarowych i flagowych </a:t>
            </a:r>
            <a:br>
              <a:rPr lang="pl-PL" sz="4800" b="1" dirty="0" smtClean="0">
                <a:latin typeface="Times New Roman" pitchFamily="18" charset="0"/>
                <a:cs typeface="Times New Roman" pitchFamily="18" charset="0"/>
              </a:rPr>
            </a:br>
            <a:r>
              <a:rPr lang="pl-PL" sz="4800" b="1" dirty="0" smtClean="0">
                <a:latin typeface="Times New Roman" pitchFamily="18" charset="0"/>
                <a:cs typeface="Times New Roman" pitchFamily="18" charset="0"/>
              </a:rPr>
              <a:t>jednostek organizacyjnych PSP.</a:t>
            </a:r>
          </a:p>
          <a:p>
            <a:pPr algn="ctr">
              <a:buNone/>
            </a:pPr>
            <a:endParaRPr lang="pl-PL" sz="2800" b="1" dirty="0" smtClean="0">
              <a:latin typeface="Times New Roman" pitchFamily="18" charset="0"/>
              <a:cs typeface="Times New Roman" pitchFamily="18" charset="0"/>
            </a:endParaRPr>
          </a:p>
          <a:p>
            <a:pPr algn="ctr">
              <a:buNone/>
            </a:pPr>
            <a:endParaRPr lang="pl-PL" sz="2800" b="1" dirty="0">
              <a:latin typeface="Times New Roman" pitchFamily="18" charset="0"/>
              <a:cs typeface="Times New Roman" pitchFamily="18" charset="0"/>
            </a:endParaRPr>
          </a:p>
          <a:p>
            <a:pPr algn="ctr">
              <a:buNone/>
            </a:pPr>
            <a:r>
              <a:rPr lang="pl-PL" sz="2800" b="1" dirty="0" smtClean="0">
                <a:latin typeface="Times New Roman" pitchFamily="18" charset="0"/>
                <a:cs typeface="Times New Roman" pitchFamily="18" charset="0"/>
              </a:rPr>
              <a:t>WYBRANE ZAGADNIENIA</a:t>
            </a:r>
          </a:p>
          <a:p>
            <a:pPr algn="ctr">
              <a:buNone/>
            </a:pPr>
            <a:endParaRPr lang="pl-PL" sz="2800" b="1" dirty="0" smtClean="0">
              <a:latin typeface="Times New Roman" pitchFamily="18" charset="0"/>
              <a:cs typeface="Times New Roman" pitchFamily="18" charset="0"/>
            </a:endParaRPr>
          </a:p>
          <a:p>
            <a:pPr algn="ctr">
              <a:buNone/>
            </a:pPr>
            <a:endParaRPr lang="pl-PL" sz="2800" b="1" dirty="0" smtClean="0">
              <a:latin typeface="Times New Roman" pitchFamily="18" charset="0"/>
              <a:cs typeface="Times New Roman" pitchFamily="18" charset="0"/>
            </a:endParaRPr>
          </a:p>
          <a:p>
            <a:pPr algn="ctr">
              <a:buNone/>
            </a:pPr>
            <a:endParaRPr lang="pl-PL" sz="2800" b="1" dirty="0" smtClean="0">
              <a:latin typeface="Times New Roman" pitchFamily="18" charset="0"/>
              <a:cs typeface="Times New Roman" pitchFamily="18" charset="0"/>
            </a:endParaRPr>
          </a:p>
          <a:p>
            <a:pPr algn="ctr">
              <a:buNone/>
            </a:pPr>
            <a:endParaRPr lang="pl-PL" sz="2800" b="1" dirty="0" smtClean="0">
              <a:latin typeface="Times New Roman" pitchFamily="18" charset="0"/>
              <a:cs typeface="Times New Roman" pitchFamily="18" charset="0"/>
            </a:endParaRPr>
          </a:p>
          <a:p>
            <a:pPr algn="ctr">
              <a:buNone/>
            </a:pPr>
            <a:r>
              <a:rPr lang="pl-PL" sz="1400" b="1" dirty="0" smtClean="0">
                <a:latin typeface="Times New Roman" pitchFamily="18" charset="0"/>
                <a:cs typeface="Times New Roman" pitchFamily="18" charset="0"/>
              </a:rPr>
              <a:t>WARSZAWA 2016</a:t>
            </a:r>
            <a:endParaRPr lang="pl-PL"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06090"/>
          </a:xfrm>
        </p:spPr>
        <p:txBody>
          <a:bodyPr>
            <a:normAutofit/>
          </a:bodyPr>
          <a:lstStyle/>
          <a:p>
            <a:r>
              <a:rPr lang="pl-PL" sz="2800" b="1" dirty="0" smtClean="0">
                <a:latin typeface="Times New Roman" pitchFamily="18" charset="0"/>
                <a:cs typeface="Times New Roman" pitchFamily="18" charset="0"/>
              </a:rPr>
              <a:t>MUSZTRA INDYWIDUALNA</a:t>
            </a:r>
            <a:endParaRPr lang="pl-PL" sz="2800" dirty="0"/>
          </a:p>
        </p:txBody>
      </p:sp>
      <p:sp>
        <p:nvSpPr>
          <p:cNvPr id="3" name="Symbol zastępczy zawartości 2"/>
          <p:cNvSpPr>
            <a:spLocks noGrp="1"/>
          </p:cNvSpPr>
          <p:nvPr>
            <p:ph idx="1"/>
          </p:nvPr>
        </p:nvSpPr>
        <p:spPr>
          <a:xfrm>
            <a:off x="467544" y="908720"/>
            <a:ext cx="8229600" cy="5688632"/>
          </a:xfrm>
        </p:spPr>
        <p:txBody>
          <a:bodyPr>
            <a:normAutofit lnSpcReduction="10000"/>
          </a:bodyPr>
          <a:lstStyle/>
          <a:p>
            <a:endParaRPr lang="pl-PL" sz="1400" dirty="0" smtClean="0">
              <a:latin typeface="Times New Roman" pitchFamily="18" charset="0"/>
              <a:cs typeface="Times New Roman" pitchFamily="18" charset="0"/>
            </a:endParaRPr>
          </a:p>
          <a:p>
            <a:pPr>
              <a:buNone/>
            </a:pPr>
            <a:r>
              <a:rPr lang="pl-PL" sz="1400" dirty="0" smtClean="0">
                <a:latin typeface="Times New Roman" pitchFamily="18" charset="0"/>
                <a:cs typeface="Times New Roman" pitchFamily="18" charset="0"/>
              </a:rPr>
              <a:t>Rys. 4.			                               Rys. 5.</a:t>
            </a:r>
          </a:p>
          <a:p>
            <a:endParaRPr lang="pl-PL" sz="1400" dirty="0" smtClean="0">
              <a:latin typeface="Times New Roman" pitchFamily="18" charset="0"/>
              <a:cs typeface="Times New Roman" pitchFamily="18" charset="0"/>
            </a:endParaRPr>
          </a:p>
          <a:p>
            <a:endParaRPr lang="pl-PL" sz="1400" dirty="0" smtClean="0">
              <a:latin typeface="Times New Roman" pitchFamily="18" charset="0"/>
              <a:cs typeface="Times New Roman" pitchFamily="18" charset="0"/>
            </a:endParaRPr>
          </a:p>
          <a:p>
            <a:endParaRPr lang="pl-PL" sz="1400" dirty="0" smtClean="0">
              <a:latin typeface="Times New Roman" pitchFamily="18" charset="0"/>
              <a:cs typeface="Times New Roman" pitchFamily="18" charset="0"/>
            </a:endParaRPr>
          </a:p>
          <a:p>
            <a:endParaRPr lang="pl-PL" sz="1400" dirty="0" smtClean="0">
              <a:latin typeface="Times New Roman" pitchFamily="18" charset="0"/>
              <a:cs typeface="Times New Roman" pitchFamily="18" charset="0"/>
            </a:endParaRPr>
          </a:p>
          <a:p>
            <a:endParaRPr lang="pl-PL" sz="1400" dirty="0" smtClean="0">
              <a:latin typeface="Times New Roman" pitchFamily="18" charset="0"/>
              <a:cs typeface="Times New Roman" pitchFamily="18" charset="0"/>
            </a:endParaRPr>
          </a:p>
          <a:p>
            <a:endParaRPr lang="pl-PL" sz="1400" dirty="0" smtClean="0">
              <a:latin typeface="Times New Roman" pitchFamily="18" charset="0"/>
              <a:cs typeface="Times New Roman" pitchFamily="18" charset="0"/>
            </a:endParaRPr>
          </a:p>
          <a:p>
            <a:endParaRPr lang="pl-PL" sz="1400" dirty="0" smtClean="0">
              <a:latin typeface="Times New Roman" pitchFamily="18" charset="0"/>
              <a:cs typeface="Times New Roman" pitchFamily="18" charset="0"/>
            </a:endParaRPr>
          </a:p>
          <a:p>
            <a:endParaRPr lang="pl-PL" sz="1400" dirty="0" smtClean="0">
              <a:latin typeface="Times New Roman" pitchFamily="18" charset="0"/>
              <a:cs typeface="Times New Roman" pitchFamily="18" charset="0"/>
            </a:endParaRPr>
          </a:p>
          <a:p>
            <a:pPr>
              <a:buNone/>
            </a:pPr>
            <a:endParaRPr lang="pl-PL" sz="1400" dirty="0" smtClean="0">
              <a:latin typeface="Times New Roman" pitchFamily="18" charset="0"/>
              <a:cs typeface="Times New Roman" pitchFamily="18" charset="0"/>
            </a:endParaRPr>
          </a:p>
          <a:p>
            <a:pPr algn="just">
              <a:buNone/>
            </a:pPr>
            <a:r>
              <a:rPr lang="pl-PL" sz="1400" dirty="0" smtClean="0">
                <a:latin typeface="Times New Roman" pitchFamily="18" charset="0"/>
                <a:cs typeface="Times New Roman" pitchFamily="18" charset="0"/>
              </a:rPr>
              <a:t>	</a:t>
            </a:r>
            <a:r>
              <a:rPr lang="pl-PL" sz="1200" dirty="0" smtClean="0">
                <a:latin typeface="Times New Roman" pitchFamily="18" charset="0"/>
                <a:cs typeface="Times New Roman" pitchFamily="18" charset="0"/>
              </a:rPr>
              <a:t>Rys. 4. Funkcjonariusz  podczas marszu krokiem defiladowym.</a:t>
            </a:r>
          </a:p>
          <a:p>
            <a:pPr algn="just">
              <a:buNone/>
            </a:pPr>
            <a:r>
              <a:rPr lang="pl-PL" sz="1200" dirty="0" smtClean="0">
                <a:latin typeface="Times New Roman" pitchFamily="18" charset="0"/>
                <a:cs typeface="Times New Roman" pitchFamily="18" charset="0"/>
              </a:rPr>
              <a:t>	Rys. 5. Funkcjonariusz podczas marszu w miejscu. </a:t>
            </a:r>
          </a:p>
          <a:p>
            <a:pPr algn="just">
              <a:buNone/>
            </a:pPr>
            <a:r>
              <a:rPr lang="pl-PL" sz="1600" i="1" dirty="0" smtClean="0">
                <a:latin typeface="Times New Roman" pitchFamily="18" charset="0"/>
                <a:cs typeface="Times New Roman" pitchFamily="18" charset="0"/>
              </a:rPr>
              <a:t>2.6. </a:t>
            </a:r>
            <a:r>
              <a:rPr lang="pl-PL" sz="1600" b="1" i="1" dirty="0" smtClean="0">
                <a:latin typeface="Times New Roman" pitchFamily="18" charset="0"/>
                <a:cs typeface="Times New Roman" pitchFamily="18" charset="0"/>
              </a:rPr>
              <a:t>Krok zwykły</a:t>
            </a:r>
            <a:r>
              <a:rPr lang="pl-PL" sz="1600" i="1" dirty="0" smtClean="0">
                <a:latin typeface="Times New Roman" pitchFamily="18" charset="0"/>
                <a:cs typeface="Times New Roman" pitchFamily="18" charset="0"/>
              </a:rPr>
              <a:t> </a:t>
            </a:r>
            <a:r>
              <a:rPr lang="pl-PL" sz="1600" dirty="0" smtClean="0">
                <a:latin typeface="Times New Roman" pitchFamily="18" charset="0"/>
                <a:cs typeface="Times New Roman" pitchFamily="18" charset="0"/>
              </a:rPr>
              <a:t>obowiązuje na terenie koszar, miast, osiedli itp. oraz podczas śpiewu w marszu. Funkcjonariusze, występujący indywidualnie, stosują go również podczas oddawania honorów w marszu, a także w czasie podchodzenia do (odchodzenia od) przełożonego.</a:t>
            </a:r>
          </a:p>
          <a:p>
            <a:pPr algn="just">
              <a:buNone/>
            </a:pPr>
            <a:r>
              <a:rPr lang="pl-PL" sz="1600" dirty="0" smtClean="0">
                <a:latin typeface="Times New Roman" pitchFamily="18" charset="0"/>
                <a:cs typeface="Times New Roman" pitchFamily="18" charset="0"/>
              </a:rPr>
              <a:t>	Maszerując krokiem zwykłym funkcjonariusz ma głowę uniesioną, tułów wyprostowany. Wymach rąk swobodny - w takt marszu. Długość kroku - 60-70 </a:t>
            </a:r>
            <a:r>
              <a:rPr lang="pl-PL" sz="1600" dirty="0" err="1" smtClean="0">
                <a:latin typeface="Times New Roman" pitchFamily="18" charset="0"/>
                <a:cs typeface="Times New Roman" pitchFamily="18" charset="0"/>
              </a:rPr>
              <a:t>cm</a:t>
            </a:r>
            <a:r>
              <a:rPr lang="pl-PL" sz="1600" dirty="0" smtClean="0">
                <a:latin typeface="Times New Roman" pitchFamily="18" charset="0"/>
                <a:cs typeface="Times New Roman" pitchFamily="18" charset="0"/>
              </a:rPr>
              <a:t>. Tempo - 112-116 kroków na minutę.</a:t>
            </a:r>
          </a:p>
          <a:p>
            <a:pPr algn="just">
              <a:buNone/>
            </a:pPr>
            <a:r>
              <a:rPr lang="pl-PL" sz="1600" dirty="0" smtClean="0"/>
              <a:t>	</a:t>
            </a:r>
            <a:r>
              <a:rPr lang="pl-PL" sz="1600" dirty="0" smtClean="0">
                <a:latin typeface="Times New Roman" pitchFamily="18" charset="0"/>
                <a:cs typeface="Times New Roman" pitchFamily="18" charset="0"/>
              </a:rPr>
              <a:t>Z kroku defiladowego do zwykłego przechodzi się na komendę</a:t>
            </a:r>
            <a:r>
              <a:rPr lang="pl-PL" sz="1600" b="1" dirty="0" smtClean="0">
                <a:latin typeface="Times New Roman" pitchFamily="18" charset="0"/>
                <a:cs typeface="Times New Roman" pitchFamily="18" charset="0"/>
              </a:rPr>
              <a:t> „SPOCZNIJ".</a:t>
            </a:r>
            <a:r>
              <a:rPr lang="pl-PL" sz="1600" dirty="0" smtClean="0">
                <a:latin typeface="Times New Roman" pitchFamily="18" charset="0"/>
                <a:cs typeface="Times New Roman" pitchFamily="18" charset="0"/>
              </a:rPr>
              <a:t> Funkcjonariusz stawia jeszcze jeden krok defiladowy i rozpoczyna marsz krokiem zwykłym. Zmienia krok na zwykły również bez komendy, po pierwszych trzech krokach rozpoczynających marsz. Komendy podaje się na lewą lub prawą nogę.</a:t>
            </a:r>
          </a:p>
          <a:p>
            <a:pPr algn="just">
              <a:buNone/>
            </a:pPr>
            <a:endParaRPr lang="pl-PL" sz="1400"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cstate="print"/>
          <a:srcRect/>
          <a:stretch>
            <a:fillRect/>
          </a:stretch>
        </p:blipFill>
        <p:spPr bwMode="auto">
          <a:xfrm>
            <a:off x="1547664" y="908720"/>
            <a:ext cx="2880320" cy="2594529"/>
          </a:xfrm>
          <a:prstGeom prst="rect">
            <a:avLst/>
          </a:prstGeom>
          <a:noFill/>
          <a:ln w="9525">
            <a:noFill/>
            <a:miter lim="800000"/>
            <a:headEnd/>
            <a:tailEnd/>
          </a:ln>
        </p:spPr>
      </p:pic>
      <p:pic>
        <p:nvPicPr>
          <p:cNvPr id="9" name="Picture 3"/>
          <p:cNvPicPr>
            <a:picLocks noChangeAspect="1" noChangeArrowheads="1"/>
          </p:cNvPicPr>
          <p:nvPr/>
        </p:nvPicPr>
        <p:blipFill>
          <a:blip r:embed="rId3" cstate="print"/>
          <a:srcRect/>
          <a:stretch>
            <a:fillRect/>
          </a:stretch>
        </p:blipFill>
        <p:spPr bwMode="auto">
          <a:xfrm>
            <a:off x="5652120" y="908720"/>
            <a:ext cx="2826568" cy="29477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260648"/>
            <a:ext cx="8686800" cy="523528"/>
          </a:xfrm>
        </p:spPr>
        <p:txBody>
          <a:bodyPr>
            <a:normAutofit/>
          </a:bodyPr>
          <a:lstStyle/>
          <a:p>
            <a:r>
              <a:rPr lang="pl-PL" sz="2800" b="1" dirty="0" smtClean="0">
                <a:latin typeface="Times New Roman" pitchFamily="18" charset="0"/>
                <a:cs typeface="Times New Roman" pitchFamily="18" charset="0"/>
              </a:rPr>
              <a:t>Oddawanie honorów</a:t>
            </a:r>
            <a:endParaRPr lang="pl-PL" sz="2800" b="1" dirty="0">
              <a:latin typeface="Times New Roman" pitchFamily="18" charset="0"/>
              <a:cs typeface="Times New Roman" pitchFamily="18" charset="0"/>
            </a:endParaRPr>
          </a:p>
        </p:txBody>
      </p:sp>
      <p:sp>
        <p:nvSpPr>
          <p:cNvPr id="3" name="Symbol zastępczy zawartości 2"/>
          <p:cNvSpPr>
            <a:spLocks noGrp="1"/>
          </p:cNvSpPr>
          <p:nvPr>
            <p:ph idx="1"/>
          </p:nvPr>
        </p:nvSpPr>
        <p:spPr>
          <a:xfrm>
            <a:off x="323528" y="908720"/>
            <a:ext cx="8686800" cy="5760640"/>
          </a:xfrm>
        </p:spPr>
        <p:txBody>
          <a:bodyPr>
            <a:normAutofit fontScale="92500" lnSpcReduction="10000"/>
          </a:bodyPr>
          <a:lstStyle/>
          <a:p>
            <a:pPr algn="just">
              <a:buNone/>
            </a:pPr>
            <a:r>
              <a:rPr lang="pl-PL" sz="1700" b="1" i="1" dirty="0" smtClean="0">
                <a:latin typeface="Times New Roman" pitchFamily="18" charset="0"/>
                <a:cs typeface="Times New Roman" pitchFamily="18" charset="0"/>
              </a:rPr>
              <a:t>3. </a:t>
            </a:r>
            <a:r>
              <a:rPr lang="pl-PL" sz="1700" b="1" dirty="0" smtClean="0">
                <a:latin typeface="Times New Roman" pitchFamily="18" charset="0"/>
                <a:cs typeface="Times New Roman" pitchFamily="18" charset="0"/>
              </a:rPr>
              <a:t>Oddawanie honorów.</a:t>
            </a:r>
          </a:p>
          <a:p>
            <a:pPr algn="just">
              <a:buNone/>
            </a:pPr>
            <a:r>
              <a:rPr lang="pl-PL" sz="1700" i="1" dirty="0" smtClean="0">
                <a:latin typeface="Times New Roman" pitchFamily="18" charset="0"/>
                <a:cs typeface="Times New Roman" pitchFamily="18" charset="0"/>
              </a:rPr>
              <a:t>3.1. </a:t>
            </a:r>
            <a:r>
              <a:rPr lang="pl-PL" sz="1700" dirty="0" smtClean="0">
                <a:latin typeface="Times New Roman" pitchFamily="18" charset="0"/>
                <a:cs typeface="Times New Roman" pitchFamily="18" charset="0"/>
              </a:rPr>
              <a:t>Funkcjonariusze oddają sobie honory w różnych sytuacjach: w nakryciu i bez nakrycia głowy - zarówno w miejscu, jak i w marszu.</a:t>
            </a:r>
          </a:p>
          <a:p>
            <a:pPr algn="just">
              <a:buNone/>
            </a:pPr>
            <a:r>
              <a:rPr lang="pl-PL" sz="1700" i="1" dirty="0" smtClean="0">
                <a:latin typeface="Times New Roman" pitchFamily="18" charset="0"/>
                <a:cs typeface="Times New Roman" pitchFamily="18" charset="0"/>
              </a:rPr>
              <a:t>3.2. </a:t>
            </a:r>
            <a:r>
              <a:rPr lang="pl-PL" sz="1700" b="1" dirty="0" smtClean="0">
                <a:latin typeface="Times New Roman" pitchFamily="18" charset="0"/>
                <a:cs typeface="Times New Roman" pitchFamily="18" charset="0"/>
              </a:rPr>
              <a:t>W miejscu, w nakryciu głowy </a:t>
            </a:r>
            <a:r>
              <a:rPr lang="pl-PL" sz="1700" dirty="0" smtClean="0">
                <a:latin typeface="Times New Roman" pitchFamily="18" charset="0"/>
                <a:cs typeface="Times New Roman" pitchFamily="18" charset="0"/>
              </a:rPr>
              <a:t>funkcjonariusz salutuje w postawie zasadniczej. Z chwilą zbliżenia się przełożonego na trzy kroki zwraca głowę w jego stronę („</a:t>
            </a:r>
            <a:r>
              <a:rPr lang="pl-PL" sz="1700" dirty="0" err="1" smtClean="0">
                <a:latin typeface="Times New Roman" pitchFamily="18" charset="0"/>
                <a:cs typeface="Times New Roman" pitchFamily="18" charset="0"/>
              </a:rPr>
              <a:t>frontuje</a:t>
            </a:r>
            <a:r>
              <a:rPr lang="pl-PL" sz="1700" dirty="0" smtClean="0">
                <a:latin typeface="Times New Roman" pitchFamily="18" charset="0"/>
                <a:cs typeface="Times New Roman" pitchFamily="18" charset="0"/>
              </a:rPr>
              <a:t>" oraz wykonuje zwrot głowy) i podnosi szybkim ruchem do daszka czapki (obrzeża hełmu, beretu) prawą rękę tak ułożoną, aby przedramię i dłoń oraz złączone palce - wskazujący i środkowy - tworzyły linię prostą; pozostałe palce dłoni są złożone i przyciśnięte kciukiem.</a:t>
            </a:r>
          </a:p>
          <a:p>
            <a:pPr algn="just">
              <a:buNone/>
            </a:pPr>
            <a:r>
              <a:rPr lang="pl-PL" sz="1700" dirty="0" smtClean="0">
                <a:latin typeface="Times New Roman" pitchFamily="18" charset="0"/>
                <a:cs typeface="Times New Roman" pitchFamily="18" charset="0"/>
              </a:rPr>
              <a:t>	Wystającą część palca środkowego przykłada - od strony palca wskazującego - do brzegu daszka czapki (do obrzeża hełmu, beretu) nad kątem prawego oka; dłoń jest zwrócona ku przodowi, łokieć zaś skierowany w dół i na prawo w skos.</a:t>
            </a:r>
          </a:p>
          <a:p>
            <a:pPr algn="just">
              <a:buNone/>
            </a:pPr>
            <a:r>
              <a:rPr lang="pl-PL" sz="1400" dirty="0" smtClean="0">
                <a:latin typeface="Times New Roman" pitchFamily="18" charset="0"/>
                <a:cs typeface="Times New Roman" pitchFamily="18" charset="0"/>
              </a:rPr>
              <a:t>	        </a:t>
            </a:r>
            <a:r>
              <a:rPr lang="pl-PL" sz="1200" dirty="0" smtClean="0">
                <a:latin typeface="Times New Roman" pitchFamily="18" charset="0"/>
                <a:cs typeface="Times New Roman" pitchFamily="18" charset="0"/>
              </a:rPr>
              <a:t>Rys. 10</a:t>
            </a:r>
            <a:r>
              <a:rPr lang="pl-PL" sz="1400" dirty="0" smtClean="0">
                <a:latin typeface="Times New Roman" pitchFamily="18" charset="0"/>
                <a:cs typeface="Times New Roman" pitchFamily="18" charset="0"/>
              </a:rPr>
              <a:t>				</a:t>
            </a:r>
            <a:r>
              <a:rPr lang="pl-PL" sz="1200" dirty="0" smtClean="0">
                <a:latin typeface="Times New Roman" pitchFamily="18" charset="0"/>
                <a:cs typeface="Times New Roman" pitchFamily="18" charset="0"/>
              </a:rPr>
              <a:t>Rys.11</a:t>
            </a:r>
          </a:p>
          <a:p>
            <a:pPr algn="just">
              <a:buNone/>
            </a:pPr>
            <a:endParaRPr lang="pl-PL" sz="1200" dirty="0" smtClean="0">
              <a:latin typeface="Times New Roman" pitchFamily="18" charset="0"/>
              <a:cs typeface="Times New Roman" pitchFamily="18" charset="0"/>
            </a:endParaRPr>
          </a:p>
          <a:p>
            <a:pPr algn="just">
              <a:buNone/>
            </a:pPr>
            <a:endParaRPr lang="pl-PL" sz="1200" dirty="0" smtClean="0">
              <a:latin typeface="Times New Roman" pitchFamily="18" charset="0"/>
              <a:cs typeface="Times New Roman" pitchFamily="18" charset="0"/>
            </a:endParaRPr>
          </a:p>
          <a:p>
            <a:pPr algn="just">
              <a:buNone/>
            </a:pPr>
            <a:endParaRPr lang="pl-PL" sz="1200" dirty="0" smtClean="0">
              <a:latin typeface="Times New Roman" pitchFamily="18" charset="0"/>
              <a:cs typeface="Times New Roman" pitchFamily="18" charset="0"/>
            </a:endParaRPr>
          </a:p>
          <a:p>
            <a:pPr algn="just">
              <a:buNone/>
            </a:pPr>
            <a:endParaRPr lang="pl-PL" sz="1200" dirty="0" smtClean="0">
              <a:latin typeface="Times New Roman" pitchFamily="18" charset="0"/>
              <a:cs typeface="Times New Roman" pitchFamily="18" charset="0"/>
            </a:endParaRPr>
          </a:p>
          <a:p>
            <a:pPr algn="just">
              <a:buNone/>
            </a:pPr>
            <a:endParaRPr lang="pl-PL" sz="1200" dirty="0" smtClean="0">
              <a:latin typeface="Times New Roman" pitchFamily="18" charset="0"/>
              <a:cs typeface="Times New Roman" pitchFamily="18" charset="0"/>
            </a:endParaRPr>
          </a:p>
          <a:p>
            <a:pPr algn="just">
              <a:buNone/>
            </a:pPr>
            <a:endParaRPr lang="pl-PL" sz="1200" dirty="0" smtClean="0">
              <a:latin typeface="Times New Roman" pitchFamily="18" charset="0"/>
              <a:cs typeface="Times New Roman" pitchFamily="18" charset="0"/>
            </a:endParaRPr>
          </a:p>
          <a:p>
            <a:pPr algn="just">
              <a:buNone/>
            </a:pPr>
            <a:endParaRPr lang="pl-PL" sz="1200" dirty="0" smtClean="0">
              <a:latin typeface="Times New Roman" pitchFamily="18" charset="0"/>
              <a:cs typeface="Times New Roman" pitchFamily="18" charset="0"/>
            </a:endParaRPr>
          </a:p>
          <a:p>
            <a:pPr algn="just">
              <a:buNone/>
            </a:pPr>
            <a:endParaRPr lang="pl-PL" sz="1200" dirty="0" smtClean="0">
              <a:latin typeface="Times New Roman" pitchFamily="18" charset="0"/>
              <a:cs typeface="Times New Roman" pitchFamily="18" charset="0"/>
            </a:endParaRPr>
          </a:p>
          <a:p>
            <a:pPr algn="just">
              <a:buNone/>
            </a:pPr>
            <a:endParaRPr lang="pl-PL" sz="1200" dirty="0" smtClean="0">
              <a:latin typeface="Times New Roman" pitchFamily="18" charset="0"/>
              <a:cs typeface="Times New Roman" pitchFamily="18" charset="0"/>
            </a:endParaRPr>
          </a:p>
          <a:p>
            <a:pPr algn="just">
              <a:buNone/>
            </a:pPr>
            <a:endParaRPr lang="pl-PL" sz="1200" dirty="0" smtClean="0">
              <a:latin typeface="Times New Roman" pitchFamily="18" charset="0"/>
              <a:cs typeface="Times New Roman" pitchFamily="18" charset="0"/>
            </a:endParaRPr>
          </a:p>
          <a:p>
            <a:pPr algn="just">
              <a:buNone/>
            </a:pPr>
            <a:endParaRPr lang="pl-PL" sz="1200" dirty="0" smtClean="0">
              <a:latin typeface="Times New Roman" pitchFamily="18" charset="0"/>
              <a:cs typeface="Times New Roman" pitchFamily="18" charset="0"/>
            </a:endParaRPr>
          </a:p>
          <a:p>
            <a:pPr algn="just">
              <a:buNone/>
            </a:pPr>
            <a:endParaRPr lang="pl-PL" sz="1200" dirty="0" smtClean="0">
              <a:latin typeface="Times New Roman" pitchFamily="18" charset="0"/>
              <a:cs typeface="Times New Roman" pitchFamily="18" charset="0"/>
            </a:endParaRPr>
          </a:p>
          <a:p>
            <a:pPr algn="just">
              <a:buNone/>
            </a:pPr>
            <a:r>
              <a:rPr lang="pl-PL" sz="1200" dirty="0" smtClean="0">
                <a:latin typeface="Times New Roman" pitchFamily="18" charset="0"/>
                <a:cs typeface="Times New Roman" pitchFamily="18" charset="0"/>
              </a:rPr>
              <a:t>	</a:t>
            </a:r>
            <a:r>
              <a:rPr lang="pl-PL" sz="1300" dirty="0" smtClean="0">
                <a:latin typeface="Times New Roman" pitchFamily="18" charset="0"/>
                <a:cs typeface="Times New Roman" pitchFamily="18" charset="0"/>
              </a:rPr>
              <a:t>Rys.10. Funkcjonariusz salutujący w miejscu: a)w rogatywce, b) w hełmie.</a:t>
            </a:r>
          </a:p>
          <a:p>
            <a:pPr algn="just">
              <a:buNone/>
            </a:pPr>
            <a:r>
              <a:rPr lang="pl-PL" sz="1300" dirty="0" smtClean="0">
                <a:latin typeface="Times New Roman" pitchFamily="18" charset="0"/>
                <a:cs typeface="Times New Roman" pitchFamily="18" charset="0"/>
              </a:rPr>
              <a:t>	Rys.11. Funkcjonariusz salutujący w miejscu w berecie.</a:t>
            </a:r>
          </a:p>
          <a:p>
            <a:pPr algn="just">
              <a:buNone/>
            </a:pPr>
            <a:r>
              <a:rPr lang="pl-PL" sz="1400" dirty="0" smtClean="0">
                <a:latin typeface="Times New Roman" pitchFamily="18" charset="0"/>
                <a:cs typeface="Times New Roman" pitchFamily="18" charset="0"/>
              </a:rPr>
              <a:t> </a:t>
            </a:r>
          </a:p>
          <a:p>
            <a:pPr algn="just">
              <a:buNone/>
            </a:pPr>
            <a:endParaRPr lang="pl-PL" sz="1400" i="1" dirty="0">
              <a:latin typeface="Times New Roman" pitchFamily="18" charset="0"/>
              <a:cs typeface="Times New Roman" pitchFamily="18" charset="0"/>
            </a:endParaRPr>
          </a:p>
        </p:txBody>
      </p:sp>
      <p:pic>
        <p:nvPicPr>
          <p:cNvPr id="23554" name="Picture 2"/>
          <p:cNvPicPr>
            <a:picLocks noChangeAspect="1" noChangeArrowheads="1"/>
          </p:cNvPicPr>
          <p:nvPr/>
        </p:nvPicPr>
        <p:blipFill>
          <a:blip r:embed="rId2" cstate="print"/>
          <a:srcRect/>
          <a:stretch>
            <a:fillRect/>
          </a:stretch>
        </p:blipFill>
        <p:spPr bwMode="auto">
          <a:xfrm>
            <a:off x="1691680" y="3645024"/>
            <a:ext cx="3110298" cy="2016224"/>
          </a:xfrm>
          <a:prstGeom prst="rect">
            <a:avLst/>
          </a:prstGeom>
          <a:noFill/>
          <a:ln w="9525">
            <a:noFill/>
            <a:miter lim="800000"/>
            <a:headEnd/>
            <a:tailEnd/>
          </a:ln>
        </p:spPr>
      </p:pic>
      <p:pic>
        <p:nvPicPr>
          <p:cNvPr id="23555" name="Picture 3"/>
          <p:cNvPicPr>
            <a:picLocks noChangeAspect="1" noChangeArrowheads="1"/>
          </p:cNvPicPr>
          <p:nvPr/>
        </p:nvPicPr>
        <p:blipFill>
          <a:blip r:embed="rId3" cstate="print"/>
          <a:srcRect/>
          <a:stretch>
            <a:fillRect/>
          </a:stretch>
        </p:blipFill>
        <p:spPr bwMode="auto">
          <a:xfrm>
            <a:off x="5436095" y="3645024"/>
            <a:ext cx="1619589" cy="2016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57200"/>
            <a:ext cx="8686800" cy="523528"/>
          </a:xfrm>
        </p:spPr>
        <p:txBody>
          <a:bodyPr>
            <a:normAutofit/>
          </a:bodyPr>
          <a:lstStyle/>
          <a:p>
            <a:r>
              <a:rPr lang="pl-PL" sz="2800" b="1" dirty="0" smtClean="0">
                <a:latin typeface="Times New Roman" pitchFamily="18" charset="0"/>
                <a:cs typeface="Times New Roman" pitchFamily="18" charset="0"/>
              </a:rPr>
              <a:t>Oddawanie honorów</a:t>
            </a:r>
            <a:endParaRPr lang="pl-PL" sz="2800" dirty="0"/>
          </a:p>
        </p:txBody>
      </p:sp>
      <p:sp>
        <p:nvSpPr>
          <p:cNvPr id="3" name="Symbol zastępczy zawartości 2"/>
          <p:cNvSpPr>
            <a:spLocks noGrp="1"/>
          </p:cNvSpPr>
          <p:nvPr>
            <p:ph idx="1"/>
          </p:nvPr>
        </p:nvSpPr>
        <p:spPr>
          <a:xfrm>
            <a:off x="323528" y="1052736"/>
            <a:ext cx="8686800" cy="5805264"/>
          </a:xfrm>
        </p:spPr>
        <p:txBody>
          <a:bodyPr>
            <a:noAutofit/>
          </a:bodyPr>
          <a:lstStyle/>
          <a:p>
            <a:pPr algn="just">
              <a:buNone/>
            </a:pPr>
            <a:r>
              <a:rPr lang="pl-PL" sz="1600" dirty="0" smtClean="0">
                <a:latin typeface="Times New Roman" pitchFamily="18" charset="0"/>
                <a:cs typeface="Times New Roman" pitchFamily="18" charset="0"/>
              </a:rPr>
              <a:t>Gdy przełożony minie funkcjonariusza, kończy on salutowanie, opuszczając szybkim ruchem rękę do położenia w postawie zasadniczej, z jednoczesnym zwrotem głowy na wprost, po czym przyjmuje postawę swobodną.</a:t>
            </a:r>
          </a:p>
          <a:p>
            <a:pPr algn="just">
              <a:buNone/>
            </a:pPr>
            <a:r>
              <a:rPr lang="pl-PL" sz="1600" dirty="0" smtClean="0">
                <a:latin typeface="Times New Roman" pitchFamily="18" charset="0"/>
                <a:cs typeface="Times New Roman" pitchFamily="18" charset="0"/>
              </a:rPr>
              <a:t>	Salutując w miejscu (np. podczas meldowania się), przytrzymuje rękę przy nakryciu głowy przez sekundę.</a:t>
            </a:r>
          </a:p>
          <a:p>
            <a:pPr algn="just">
              <a:buNone/>
            </a:pPr>
            <a:r>
              <a:rPr lang="pl-PL" sz="1600" b="1" i="1" dirty="0" smtClean="0">
                <a:latin typeface="Times New Roman" pitchFamily="18" charset="0"/>
                <a:cs typeface="Times New Roman" pitchFamily="18" charset="0"/>
              </a:rPr>
              <a:t>„</a:t>
            </a:r>
            <a:r>
              <a:rPr lang="pl-PL" sz="1600" b="1" i="1" dirty="0" err="1" smtClean="0">
                <a:latin typeface="Times New Roman" pitchFamily="18" charset="0"/>
                <a:cs typeface="Times New Roman" pitchFamily="18" charset="0"/>
              </a:rPr>
              <a:t>Frontować</a:t>
            </a:r>
            <a:r>
              <a:rPr lang="pl-PL" sz="1600" b="1" i="1" dirty="0" smtClean="0">
                <a:latin typeface="Times New Roman" pitchFamily="18" charset="0"/>
                <a:cs typeface="Times New Roman" pitchFamily="18" charset="0"/>
              </a:rPr>
              <a:t>" </a:t>
            </a:r>
            <a:r>
              <a:rPr lang="pl-PL" sz="1600" dirty="0" smtClean="0">
                <a:latin typeface="Times New Roman" pitchFamily="18" charset="0"/>
                <a:cs typeface="Times New Roman" pitchFamily="18" charset="0"/>
              </a:rPr>
              <a:t>- znaczy wykonać zwrot w kierunku przełożonego.</a:t>
            </a:r>
          </a:p>
          <a:p>
            <a:pPr algn="just">
              <a:buNone/>
            </a:pPr>
            <a:r>
              <a:rPr lang="pl-PL" sz="1600" i="1" dirty="0" smtClean="0">
                <a:latin typeface="Times New Roman" pitchFamily="18" charset="0"/>
                <a:cs typeface="Times New Roman" pitchFamily="18" charset="0"/>
              </a:rPr>
              <a:t>3.3. </a:t>
            </a:r>
            <a:r>
              <a:rPr lang="pl-PL" sz="1600" b="1" dirty="0" smtClean="0">
                <a:latin typeface="Times New Roman" pitchFamily="18" charset="0"/>
                <a:cs typeface="Times New Roman" pitchFamily="18" charset="0"/>
              </a:rPr>
              <a:t>W miejscu, bez nakrycia głowy </a:t>
            </a:r>
            <a:r>
              <a:rPr lang="pl-PL" sz="1600" dirty="0" smtClean="0">
                <a:latin typeface="Times New Roman" pitchFamily="18" charset="0"/>
                <a:cs typeface="Times New Roman" pitchFamily="18" charset="0"/>
              </a:rPr>
              <a:t>funkcjonariusz przyjmuje postawę zasadniczą, „</a:t>
            </a:r>
            <a:r>
              <a:rPr lang="pl-PL" sz="1600" dirty="0" err="1" smtClean="0">
                <a:latin typeface="Times New Roman" pitchFamily="18" charset="0"/>
                <a:cs typeface="Times New Roman" pitchFamily="18" charset="0"/>
              </a:rPr>
              <a:t>frontuje</a:t>
            </a:r>
            <a:r>
              <a:rPr lang="pl-PL" sz="1600" dirty="0" smtClean="0">
                <a:latin typeface="Times New Roman" pitchFamily="18" charset="0"/>
                <a:cs typeface="Times New Roman" pitchFamily="18" charset="0"/>
              </a:rPr>
              <a:t>" </a:t>
            </a:r>
            <a:br>
              <a:rPr lang="pl-PL" sz="1600" dirty="0" smtClean="0">
                <a:latin typeface="Times New Roman" pitchFamily="18" charset="0"/>
                <a:cs typeface="Times New Roman" pitchFamily="18" charset="0"/>
              </a:rPr>
            </a:br>
            <a:r>
              <a:rPr lang="pl-PL" sz="1600" dirty="0" smtClean="0">
                <a:latin typeface="Times New Roman" pitchFamily="18" charset="0"/>
                <a:cs typeface="Times New Roman" pitchFamily="18" charset="0"/>
              </a:rPr>
              <a:t>i wykonuje skłon głowy. Po podejściu do przełożonego oraz przed odejściem od niego oddaje honory przez przyjęcie postawy zasadniczej i skłon głowy.</a:t>
            </a:r>
          </a:p>
          <a:p>
            <a:pPr algn="just">
              <a:buNone/>
            </a:pPr>
            <a:r>
              <a:rPr lang="pl-PL" sz="1600" i="1" dirty="0" smtClean="0">
                <a:latin typeface="Times New Roman" pitchFamily="18" charset="0"/>
                <a:cs typeface="Times New Roman" pitchFamily="18" charset="0"/>
              </a:rPr>
              <a:t>3.4. </a:t>
            </a:r>
            <a:r>
              <a:rPr lang="pl-PL" sz="1600" b="1" dirty="0" smtClean="0">
                <a:latin typeface="Times New Roman" pitchFamily="18" charset="0"/>
                <a:cs typeface="Times New Roman" pitchFamily="18" charset="0"/>
              </a:rPr>
              <a:t>W marszu, w nakryciu głowy </a:t>
            </a:r>
            <a:r>
              <a:rPr lang="pl-PL" sz="1600" dirty="0" smtClean="0">
                <a:latin typeface="Times New Roman" pitchFamily="18" charset="0"/>
                <a:cs typeface="Times New Roman" pitchFamily="18" charset="0"/>
              </a:rPr>
              <a:t>funkcjonariusz salutuje z jednoczesnym zwróceniem głowy </a:t>
            </a:r>
            <a:br>
              <a:rPr lang="pl-PL" sz="1600" dirty="0" smtClean="0">
                <a:latin typeface="Times New Roman" pitchFamily="18" charset="0"/>
                <a:cs typeface="Times New Roman" pitchFamily="18" charset="0"/>
              </a:rPr>
            </a:br>
            <a:r>
              <a:rPr lang="pl-PL" sz="1600" dirty="0" smtClean="0">
                <a:latin typeface="Times New Roman" pitchFamily="18" charset="0"/>
                <a:cs typeface="Times New Roman" pitchFamily="18" charset="0"/>
              </a:rPr>
              <a:t>w stronę przełożonego, przy czym lewa ręka przyłożona lekko dłonią do uda pozostaje nieruchoma. Palce ręki są złączone i wyprostowane. Salutowanie rozpoczyna trzy kroki przed przełożonym, </a:t>
            </a:r>
            <a:br>
              <a:rPr lang="pl-PL" sz="1600" dirty="0" smtClean="0">
                <a:latin typeface="Times New Roman" pitchFamily="18" charset="0"/>
                <a:cs typeface="Times New Roman" pitchFamily="18" charset="0"/>
              </a:rPr>
            </a:br>
            <a:r>
              <a:rPr lang="pl-PL" sz="1600" dirty="0" smtClean="0">
                <a:latin typeface="Times New Roman" pitchFamily="18" charset="0"/>
                <a:cs typeface="Times New Roman" pitchFamily="18" charset="0"/>
              </a:rPr>
              <a:t>a kończy po minięciu go. Podczas wyprzedzania rozpoczyna salutowanie w momencie zrównania się z przełożonym, a kończy po przejściu trzech kroków. Jeżeli przełożony wyprzedza funkcjonariusza, ten zaczyna salutować w chwili zrównania się z nim, a kończy po przejściu trzech kroków.</a:t>
            </a:r>
          </a:p>
          <a:p>
            <a:pPr algn="just">
              <a:buNone/>
            </a:pPr>
            <a:r>
              <a:rPr lang="pl-PL" sz="1600" i="1" dirty="0" smtClean="0">
                <a:latin typeface="Times New Roman" pitchFamily="18" charset="0"/>
                <a:cs typeface="Times New Roman" pitchFamily="18" charset="0"/>
              </a:rPr>
              <a:t>3.5. </a:t>
            </a:r>
            <a:r>
              <a:rPr lang="pl-PL" sz="1600" b="1" dirty="0" smtClean="0">
                <a:latin typeface="Times New Roman" pitchFamily="18" charset="0"/>
                <a:cs typeface="Times New Roman" pitchFamily="18" charset="0"/>
              </a:rPr>
              <a:t>W marszu, bez nakrycia głowy </a:t>
            </a:r>
            <a:r>
              <a:rPr lang="pl-PL" sz="1600" dirty="0" smtClean="0">
                <a:latin typeface="Times New Roman" pitchFamily="18" charset="0"/>
                <a:cs typeface="Times New Roman" pitchFamily="18" charset="0"/>
              </a:rPr>
              <a:t>funkcjonariusz wykonuje skłon głowy w kierunku przełożonego w odległości trzech kroków.</a:t>
            </a:r>
          </a:p>
          <a:p>
            <a:pPr algn="just">
              <a:buNone/>
            </a:pPr>
            <a:r>
              <a:rPr lang="pl-PL" sz="1600" dirty="0" smtClean="0">
                <a:latin typeface="Times New Roman" pitchFamily="18" charset="0"/>
                <a:cs typeface="Times New Roman" pitchFamily="18" charset="0"/>
              </a:rPr>
              <a:t>	Obie ręce ma opuszczone - jak w postawie zasadniczej.</a:t>
            </a:r>
          </a:p>
          <a:p>
            <a:pPr algn="just">
              <a:buNone/>
            </a:pPr>
            <a:endParaRPr lang="pl-PL" sz="1600" dirty="0" smtClean="0">
              <a:latin typeface="Times New Roman" pitchFamily="18" charset="0"/>
              <a:cs typeface="Times New Roman" pitchFamily="18" charset="0"/>
            </a:endParaRPr>
          </a:p>
          <a:p>
            <a:pPr algn="just">
              <a:buNone/>
            </a:pPr>
            <a:endParaRPr lang="pl-PL" sz="1600" dirty="0" smtClean="0">
              <a:latin typeface="Times New Roman" pitchFamily="18" charset="0"/>
              <a:cs typeface="Times New Roman" pitchFamily="18" charset="0"/>
            </a:endParaRPr>
          </a:p>
          <a:p>
            <a:pPr algn="just">
              <a:buNone/>
            </a:pPr>
            <a:r>
              <a:rPr lang="pl-PL" sz="1600" dirty="0" smtClean="0">
                <a:latin typeface="Times New Roman" pitchFamily="18" charset="0"/>
                <a:cs typeface="Times New Roman" pitchFamily="18" charset="0"/>
              </a:rPr>
              <a:t> </a:t>
            </a:r>
          </a:p>
          <a:p>
            <a:pPr algn="just"/>
            <a:endParaRPr lang="pl-PL"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57200"/>
            <a:ext cx="8686800" cy="523528"/>
          </a:xfrm>
        </p:spPr>
        <p:txBody>
          <a:bodyPr>
            <a:normAutofit/>
          </a:bodyPr>
          <a:lstStyle/>
          <a:p>
            <a:r>
              <a:rPr lang="pl-PL" sz="2800" b="1" dirty="0" smtClean="0">
                <a:latin typeface="Times New Roman" pitchFamily="18" charset="0"/>
                <a:cs typeface="Times New Roman" pitchFamily="18" charset="0"/>
              </a:rPr>
              <a:t>Dowódca uroczystości</a:t>
            </a:r>
            <a:endParaRPr lang="pl-PL" sz="2800" dirty="0"/>
          </a:p>
        </p:txBody>
      </p:sp>
      <p:sp>
        <p:nvSpPr>
          <p:cNvPr id="3" name="Symbol zastępczy zawartości 2"/>
          <p:cNvSpPr>
            <a:spLocks noGrp="1"/>
          </p:cNvSpPr>
          <p:nvPr>
            <p:ph idx="1"/>
          </p:nvPr>
        </p:nvSpPr>
        <p:spPr>
          <a:xfrm>
            <a:off x="304800" y="1124744"/>
            <a:ext cx="8686800" cy="5544616"/>
          </a:xfrm>
        </p:spPr>
        <p:txBody>
          <a:bodyPr>
            <a:normAutofit/>
          </a:bodyPr>
          <a:lstStyle/>
          <a:p>
            <a:pPr algn="just">
              <a:buNone/>
            </a:pPr>
            <a:r>
              <a:rPr lang="pl-PL" sz="2200" b="1" i="1" dirty="0" smtClean="0">
                <a:latin typeface="Times New Roman" pitchFamily="18" charset="0"/>
                <a:cs typeface="Times New Roman" pitchFamily="18" charset="0"/>
              </a:rPr>
              <a:t>4. </a:t>
            </a:r>
            <a:r>
              <a:rPr lang="pl-PL" sz="2200" b="1" dirty="0" smtClean="0">
                <a:latin typeface="Times New Roman" pitchFamily="18" charset="0"/>
                <a:cs typeface="Times New Roman" pitchFamily="18" charset="0"/>
              </a:rPr>
              <a:t>Dowódca uroczystości</a:t>
            </a:r>
            <a:r>
              <a:rPr lang="pl-PL" sz="2400" dirty="0" smtClean="0">
                <a:latin typeface="Times New Roman" pitchFamily="18" charset="0"/>
                <a:cs typeface="Times New Roman" pitchFamily="18" charset="0"/>
              </a:rPr>
              <a:t>. </a:t>
            </a:r>
          </a:p>
          <a:p>
            <a:pPr marL="542925" indent="-542925" algn="just">
              <a:buNone/>
            </a:pPr>
            <a:r>
              <a:rPr lang="pl-PL" sz="2400" i="1" dirty="0" smtClean="0">
                <a:latin typeface="Times New Roman" pitchFamily="18" charset="0"/>
                <a:cs typeface="Times New Roman" pitchFamily="18" charset="0"/>
              </a:rPr>
              <a:t>4.1. </a:t>
            </a:r>
            <a:r>
              <a:rPr lang="pl-PL" sz="2400" dirty="0" smtClean="0">
                <a:latin typeface="Times New Roman" pitchFamily="18" charset="0"/>
                <a:cs typeface="Times New Roman" pitchFamily="18" charset="0"/>
              </a:rPr>
              <a:t>Kierownik jednostki organizacyjnej PSP, organizujący uroczystość pożarniczą, wyznacza dowódcę uroczystości spośród oficerów jednostki.  </a:t>
            </a:r>
          </a:p>
          <a:p>
            <a:pPr marL="542925" indent="-542925" algn="just">
              <a:buNone/>
            </a:pPr>
            <a:endParaRPr lang="pl-PL" sz="2400" dirty="0" smtClean="0">
              <a:latin typeface="Times New Roman" pitchFamily="18" charset="0"/>
              <a:cs typeface="Times New Roman" pitchFamily="18" charset="0"/>
            </a:endParaRPr>
          </a:p>
          <a:p>
            <a:pPr marL="542925" indent="-542925" algn="just">
              <a:buNone/>
            </a:pPr>
            <a:r>
              <a:rPr lang="pl-PL" sz="2400" i="1" dirty="0" smtClean="0">
                <a:latin typeface="Times New Roman" pitchFamily="18" charset="0"/>
                <a:cs typeface="Times New Roman" pitchFamily="18" charset="0"/>
              </a:rPr>
              <a:t>4.2. </a:t>
            </a:r>
            <a:r>
              <a:rPr lang="pl-PL" sz="2400" dirty="0" smtClean="0">
                <a:latin typeface="Times New Roman" pitchFamily="18" charset="0"/>
                <a:cs typeface="Times New Roman" pitchFamily="18" charset="0"/>
              </a:rPr>
              <a:t>Dowódca uroczystości dostosowuje podawane komendy do szczegółowego scenariusza uroczystości oraz rodzaju, liczby </a:t>
            </a:r>
            <a:br>
              <a:rPr lang="pl-PL" sz="2400" dirty="0" smtClean="0">
                <a:latin typeface="Times New Roman" pitchFamily="18" charset="0"/>
                <a:cs typeface="Times New Roman" pitchFamily="18" charset="0"/>
              </a:rPr>
            </a:br>
            <a:r>
              <a:rPr lang="pl-PL" sz="2400" dirty="0" smtClean="0">
                <a:latin typeface="Times New Roman" pitchFamily="18" charset="0"/>
                <a:cs typeface="Times New Roman" pitchFamily="18" charset="0"/>
              </a:rPr>
              <a:t>i wielkości występujących w niej pododdziałów.</a:t>
            </a:r>
          </a:p>
          <a:p>
            <a:pPr marL="542925" indent="-542925">
              <a:buNone/>
            </a:pPr>
            <a:endParaRPr lang="pl-PL"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57200"/>
            <a:ext cx="8686800" cy="523528"/>
          </a:xfrm>
        </p:spPr>
        <p:txBody>
          <a:bodyPr>
            <a:normAutofit/>
          </a:bodyPr>
          <a:lstStyle/>
          <a:p>
            <a:r>
              <a:rPr lang="pl-PL" sz="2800" b="1" dirty="0" smtClean="0">
                <a:latin typeface="Times New Roman" pitchFamily="18" charset="0"/>
                <a:cs typeface="Times New Roman" pitchFamily="18" charset="0"/>
              </a:rPr>
              <a:t>Dowódca uroczystości</a:t>
            </a:r>
            <a:endParaRPr lang="pl-PL" sz="2800" dirty="0"/>
          </a:p>
        </p:txBody>
      </p:sp>
      <p:sp>
        <p:nvSpPr>
          <p:cNvPr id="3" name="Symbol zastępczy zawartości 2"/>
          <p:cNvSpPr>
            <a:spLocks noGrp="1"/>
          </p:cNvSpPr>
          <p:nvPr>
            <p:ph idx="1"/>
          </p:nvPr>
        </p:nvSpPr>
        <p:spPr>
          <a:xfrm>
            <a:off x="304800" y="1268760"/>
            <a:ext cx="8686800" cy="5256584"/>
          </a:xfrm>
        </p:spPr>
        <p:txBody>
          <a:bodyPr>
            <a:normAutofit/>
          </a:bodyPr>
          <a:lstStyle/>
          <a:p>
            <a:pPr algn="just">
              <a:buNone/>
            </a:pPr>
            <a:r>
              <a:rPr lang="pl-PL" sz="1800" i="1" dirty="0" smtClean="0">
                <a:latin typeface="Times New Roman" pitchFamily="18" charset="0"/>
                <a:cs typeface="Times New Roman" pitchFamily="18" charset="0"/>
              </a:rPr>
              <a:t>4.3. </a:t>
            </a:r>
            <a:r>
              <a:rPr lang="pl-PL" sz="1800" b="1" i="1" dirty="0" smtClean="0">
                <a:latin typeface="Times New Roman" pitchFamily="18" charset="0"/>
                <a:cs typeface="Times New Roman" pitchFamily="18" charset="0"/>
              </a:rPr>
              <a:t>Rozkazy </a:t>
            </a:r>
            <a:r>
              <a:rPr lang="pl-PL" sz="1800" b="1" i="1" dirty="0" smtClean="0">
                <a:latin typeface="Times New Roman" pitchFamily="18" charset="0"/>
                <a:cs typeface="Times New Roman" pitchFamily="18" charset="0"/>
              </a:rPr>
              <a:t>i komendy </a:t>
            </a:r>
            <a:r>
              <a:rPr lang="pl-PL" sz="1800" dirty="0" smtClean="0">
                <a:latin typeface="Times New Roman" pitchFamily="18" charset="0"/>
                <a:cs typeface="Times New Roman" pitchFamily="18" charset="0"/>
              </a:rPr>
              <a:t>w musztrze przekazuje się ustnie lub przez środki łączności.</a:t>
            </a:r>
          </a:p>
          <a:p>
            <a:pPr algn="just">
              <a:buNone/>
            </a:pPr>
            <a:r>
              <a:rPr lang="pl-PL" sz="1800" dirty="0" smtClean="0">
                <a:latin typeface="Times New Roman" pitchFamily="18" charset="0"/>
                <a:cs typeface="Times New Roman" pitchFamily="18" charset="0"/>
              </a:rPr>
              <a:t>	W marszu komendy i rozkazy przekazują wzdłuż kolumny dowódcy pododdziałów (pojazdów) lub obserwatorzy.</a:t>
            </a:r>
          </a:p>
          <a:p>
            <a:pPr algn="just">
              <a:buNone/>
            </a:pPr>
            <a:endParaRPr lang="pl-PL" sz="1800" i="1" dirty="0" smtClean="0">
              <a:latin typeface="Times New Roman" pitchFamily="18" charset="0"/>
              <a:cs typeface="Times New Roman" pitchFamily="18" charset="0"/>
            </a:endParaRPr>
          </a:p>
          <a:p>
            <a:pPr algn="just">
              <a:buNone/>
            </a:pPr>
            <a:r>
              <a:rPr lang="pl-PL" sz="1800" i="1" dirty="0" smtClean="0">
                <a:latin typeface="Times New Roman" pitchFamily="18" charset="0"/>
                <a:cs typeface="Times New Roman" pitchFamily="18" charset="0"/>
              </a:rPr>
              <a:t>4.4. </a:t>
            </a:r>
            <a:r>
              <a:rPr lang="pl-PL" sz="1800" b="1" i="1" dirty="0" smtClean="0">
                <a:latin typeface="Times New Roman" pitchFamily="18" charset="0"/>
                <a:cs typeface="Times New Roman" pitchFamily="18" charset="0"/>
              </a:rPr>
              <a:t>W szyku DOWÓDCA</a:t>
            </a:r>
            <a:r>
              <a:rPr lang="pl-PL" sz="1800" i="1" dirty="0" smtClean="0">
                <a:latin typeface="Times New Roman" pitchFamily="18" charset="0"/>
                <a:cs typeface="Times New Roman" pitchFamily="18" charset="0"/>
              </a:rPr>
              <a:t> </a:t>
            </a:r>
            <a:r>
              <a:rPr lang="pl-PL" sz="1800" dirty="0" smtClean="0">
                <a:latin typeface="Times New Roman" pitchFamily="18" charset="0"/>
                <a:cs typeface="Times New Roman" pitchFamily="18" charset="0"/>
              </a:rPr>
              <a:t>ugrupowania zajmuje miejsce, z którego może najdogodniej dowodzić. Dowódcy niższych szczebli znajdują się w miejscach przewidzianych dla nich w regulaminie i mogą występować z szyku tylko na komendę lub za zezwoleniem dowódcy ugrupowania.</a:t>
            </a:r>
          </a:p>
          <a:p>
            <a:pPr algn="just">
              <a:buNone/>
            </a:pPr>
            <a:r>
              <a:rPr lang="pl-PL" sz="1800" dirty="0" smtClean="0">
                <a:latin typeface="Times New Roman" pitchFamily="18" charset="0"/>
                <a:cs typeface="Times New Roman" pitchFamily="18" charset="0"/>
              </a:rPr>
              <a:t>	Dowódca, podając komendę funkcjonariuszom w ugrupowaniu rozwiniętym, stoi na środku przed frontem szyku w odległości umożliwiającej obserwowanie skrzydeł lub większej części szyku bez konieczności odwracania głowy.</a:t>
            </a:r>
          </a:p>
          <a:p>
            <a:pPr algn="just">
              <a:buNone/>
            </a:pPr>
            <a:r>
              <a:rPr lang="pl-PL" sz="1800" dirty="0" smtClean="0">
                <a:latin typeface="Times New Roman" pitchFamily="18" charset="0"/>
                <a:cs typeface="Times New Roman" pitchFamily="18" charset="0"/>
              </a:rPr>
              <a:t>	</a:t>
            </a:r>
          </a:p>
          <a:p>
            <a:pPr algn="just">
              <a:buNone/>
            </a:pPr>
            <a:r>
              <a:rPr lang="pl-PL" sz="1800" dirty="0" smtClean="0">
                <a:latin typeface="Times New Roman" pitchFamily="18" charset="0"/>
                <a:cs typeface="Times New Roman" pitchFamily="18" charset="0"/>
              </a:rPr>
              <a:t>	</a:t>
            </a:r>
            <a:endParaRPr lang="pl-PL"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57200"/>
            <a:ext cx="8686800" cy="595536"/>
          </a:xfrm>
        </p:spPr>
        <p:txBody>
          <a:bodyPr>
            <a:normAutofit/>
          </a:bodyPr>
          <a:lstStyle/>
          <a:p>
            <a:r>
              <a:rPr lang="pl-PL" sz="2800" b="1" dirty="0" smtClean="0">
                <a:latin typeface="Times New Roman" pitchFamily="18" charset="0"/>
                <a:cs typeface="Times New Roman" pitchFamily="18" charset="0"/>
              </a:rPr>
              <a:t>Dowódca uroczystości</a:t>
            </a:r>
            <a:endParaRPr lang="pl-PL" sz="2800" dirty="0"/>
          </a:p>
        </p:txBody>
      </p:sp>
      <p:sp>
        <p:nvSpPr>
          <p:cNvPr id="3" name="Symbol zastępczy zawartości 2"/>
          <p:cNvSpPr>
            <a:spLocks noGrp="1"/>
          </p:cNvSpPr>
          <p:nvPr>
            <p:ph idx="1"/>
          </p:nvPr>
        </p:nvSpPr>
        <p:spPr>
          <a:xfrm>
            <a:off x="304800" y="1412776"/>
            <a:ext cx="8686800" cy="4667349"/>
          </a:xfrm>
        </p:spPr>
        <p:txBody>
          <a:bodyPr>
            <a:normAutofit fontScale="55000" lnSpcReduction="20000"/>
          </a:bodyPr>
          <a:lstStyle/>
          <a:p>
            <a:pPr algn="just">
              <a:buNone/>
            </a:pPr>
            <a:r>
              <a:rPr lang="pl-PL" b="1" i="1" dirty="0" smtClean="0">
                <a:latin typeface="Times New Roman" pitchFamily="18" charset="0"/>
                <a:cs typeface="Times New Roman" pitchFamily="18" charset="0"/>
              </a:rPr>
              <a:t>4.5. Komenda</a:t>
            </a:r>
            <a:r>
              <a:rPr lang="pl-PL" dirty="0" smtClean="0">
                <a:latin typeface="Times New Roman" pitchFamily="18" charset="0"/>
                <a:cs typeface="Times New Roman" pitchFamily="18" charset="0"/>
              </a:rPr>
              <a:t> </a:t>
            </a:r>
            <a:r>
              <a:rPr lang="pl-PL" dirty="0" smtClean="0">
                <a:latin typeface="Times New Roman" pitchFamily="18" charset="0"/>
                <a:cs typeface="Times New Roman" pitchFamily="18" charset="0"/>
              </a:rPr>
              <a:t>- to krótki rozkaz - podany słownie lub przez środki łączności - do natychmiastowego wykonania, a gdy dotyczy grupy funkcjonariuszy lub pododdziału (oddziału) - również jednoczesnego i jednolitego.</a:t>
            </a:r>
          </a:p>
          <a:p>
            <a:pPr algn="just">
              <a:buNone/>
            </a:pPr>
            <a:r>
              <a:rPr lang="pl-PL" dirty="0" smtClean="0">
                <a:latin typeface="Times New Roman" pitchFamily="18" charset="0"/>
                <a:cs typeface="Times New Roman" pitchFamily="18" charset="0"/>
              </a:rPr>
              <a:t>	Komenda składa się z zapowiedzi i hasła. Jest kilka komend zawierających tylko hasło, np.:</a:t>
            </a:r>
            <a:r>
              <a:rPr lang="pl-PL" b="1" dirty="0" smtClean="0">
                <a:latin typeface="Times New Roman" pitchFamily="18" charset="0"/>
                <a:cs typeface="Times New Roman" pitchFamily="18" charset="0"/>
              </a:rPr>
              <a:t> „BACZNOŚĆ", „SPOCZNIJ".</a:t>
            </a:r>
            <a:endParaRPr lang="pl-PL" dirty="0" smtClean="0">
              <a:latin typeface="Times New Roman" pitchFamily="18" charset="0"/>
              <a:cs typeface="Times New Roman" pitchFamily="18" charset="0"/>
            </a:endParaRPr>
          </a:p>
          <a:p>
            <a:pPr algn="just">
              <a:buNone/>
            </a:pPr>
            <a:r>
              <a:rPr lang="pl-PL" i="1" dirty="0" smtClean="0">
                <a:latin typeface="Times New Roman" pitchFamily="18" charset="0"/>
                <a:cs typeface="Times New Roman" pitchFamily="18" charset="0"/>
              </a:rPr>
              <a:t>	Zapowiedź</a:t>
            </a:r>
            <a:r>
              <a:rPr lang="pl-PL" dirty="0" smtClean="0">
                <a:latin typeface="Times New Roman" pitchFamily="18" charset="0"/>
                <a:cs typeface="Times New Roman" pitchFamily="18" charset="0"/>
              </a:rPr>
              <a:t> komendy podaje się wyraźnie, głosem donośnym, przeciągając ostatnią zgłoskę.</a:t>
            </a:r>
          </a:p>
          <a:p>
            <a:pPr algn="just">
              <a:buNone/>
            </a:pPr>
            <a:r>
              <a:rPr lang="pl-PL" i="1" dirty="0" smtClean="0">
                <a:latin typeface="Times New Roman" pitchFamily="18" charset="0"/>
                <a:cs typeface="Times New Roman" pitchFamily="18" charset="0"/>
              </a:rPr>
              <a:t>	Hasło komendy</a:t>
            </a:r>
            <a:r>
              <a:rPr lang="pl-PL" dirty="0" smtClean="0">
                <a:latin typeface="Times New Roman" pitchFamily="18" charset="0"/>
                <a:cs typeface="Times New Roman" pitchFamily="18" charset="0"/>
              </a:rPr>
              <a:t> (wydrukowane w regulaminie dużymi literami) podaje się po krótkiej przerwie, głośno, wyraźnie, krótko i dobitnie. Po haśle należy wykonać komendę.</a:t>
            </a:r>
          </a:p>
          <a:p>
            <a:pPr algn="just">
              <a:buNone/>
            </a:pPr>
            <a:r>
              <a:rPr lang="pl-PL" dirty="0" smtClean="0">
                <a:latin typeface="Times New Roman" pitchFamily="18" charset="0"/>
                <a:cs typeface="Times New Roman" pitchFamily="18" charset="0"/>
              </a:rPr>
              <a:t>	Wszystkie komendy podawane pododdziałom (funkcjonariuszom) w miejscu poprzedza się komendą</a:t>
            </a:r>
            <a:r>
              <a:rPr lang="pl-PL" b="1" dirty="0" smtClean="0">
                <a:latin typeface="Times New Roman" pitchFamily="18" charset="0"/>
                <a:cs typeface="Times New Roman" pitchFamily="18" charset="0"/>
              </a:rPr>
              <a:t> „BACZNOŚĆ".</a:t>
            </a:r>
            <a:r>
              <a:rPr lang="pl-PL" dirty="0" smtClean="0">
                <a:latin typeface="Times New Roman" pitchFamily="18" charset="0"/>
                <a:cs typeface="Times New Roman" pitchFamily="18" charset="0"/>
              </a:rPr>
              <a:t> Wyjątkiem są te, które składają się z samego hasła, i wezwania skierowane do pododdziałów.</a:t>
            </a:r>
          </a:p>
          <a:p>
            <a:pPr algn="just">
              <a:buNone/>
            </a:pPr>
            <a:r>
              <a:rPr lang="pl-PL" i="1" dirty="0" smtClean="0">
                <a:latin typeface="Times New Roman" pitchFamily="18" charset="0"/>
                <a:cs typeface="Times New Roman" pitchFamily="18" charset="0"/>
              </a:rPr>
              <a:t>Aby przerwać niewłaściwie wykonywaną czynność, powrócić do poprzedniego położenia oraz umożliwić poprawne jej wykonanie, podaje się komendę </a:t>
            </a:r>
            <a:r>
              <a:rPr lang="pl-PL" b="1" i="1" dirty="0" smtClean="0">
                <a:latin typeface="Times New Roman" pitchFamily="18" charset="0"/>
                <a:cs typeface="Times New Roman" pitchFamily="18" charset="0"/>
              </a:rPr>
              <a:t>„WRÓĆ".</a:t>
            </a:r>
          </a:p>
          <a:p>
            <a:pPr algn="just">
              <a:buNone/>
            </a:pPr>
            <a:r>
              <a:rPr lang="pl-PL" dirty="0" smtClean="0">
                <a:latin typeface="Times New Roman" pitchFamily="18" charset="0"/>
                <a:cs typeface="Times New Roman" pitchFamily="18" charset="0"/>
              </a:rPr>
              <a:t>	</a:t>
            </a:r>
          </a:p>
          <a:p>
            <a:pPr algn="just">
              <a:buNone/>
            </a:pPr>
            <a:r>
              <a:rPr lang="pl-PL" dirty="0" smtClean="0">
                <a:latin typeface="Times New Roman" pitchFamily="18" charset="0"/>
                <a:cs typeface="Times New Roman" pitchFamily="18" charset="0"/>
              </a:rPr>
              <a:t>	Podczas podawania komend i wydawania rozkazów poszczególnym funkcjonariuszom - do wykonania czynności musztry - wymienia się jedynie stopień i nazwisko funkcjonariusza lub jego funkcję.</a:t>
            </a:r>
          </a:p>
          <a:p>
            <a:endParaRPr lang="pl-P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57200"/>
            <a:ext cx="8686800" cy="523528"/>
          </a:xfrm>
        </p:spPr>
        <p:txBody>
          <a:bodyPr>
            <a:normAutofit/>
          </a:bodyPr>
          <a:lstStyle/>
          <a:p>
            <a:r>
              <a:rPr lang="pl-PL" sz="2800" b="1" dirty="0" smtClean="0">
                <a:latin typeface="Times New Roman" pitchFamily="18" charset="0"/>
                <a:cs typeface="Times New Roman" pitchFamily="18" charset="0"/>
              </a:rPr>
              <a:t>Ustawienie pocztów</a:t>
            </a:r>
            <a:endParaRPr lang="pl-PL" sz="2800" b="1" dirty="0">
              <a:latin typeface="Times New Roman" pitchFamily="18" charset="0"/>
              <a:cs typeface="Times New Roman" pitchFamily="18" charset="0"/>
            </a:endParaRPr>
          </a:p>
        </p:txBody>
      </p:sp>
      <p:sp>
        <p:nvSpPr>
          <p:cNvPr id="3" name="Symbol zastępczy zawartości 2"/>
          <p:cNvSpPr>
            <a:spLocks noGrp="1"/>
          </p:cNvSpPr>
          <p:nvPr>
            <p:ph idx="1"/>
          </p:nvPr>
        </p:nvSpPr>
        <p:spPr>
          <a:xfrm>
            <a:off x="304800" y="1124744"/>
            <a:ext cx="8686800" cy="5544616"/>
          </a:xfrm>
        </p:spPr>
        <p:txBody>
          <a:bodyPr>
            <a:normAutofit/>
          </a:bodyPr>
          <a:lstStyle/>
          <a:p>
            <a:pPr algn="just">
              <a:buNone/>
            </a:pPr>
            <a:r>
              <a:rPr lang="pl-PL" sz="2400" b="1" i="1" dirty="0" smtClean="0">
                <a:latin typeface="Times New Roman" pitchFamily="18" charset="0"/>
                <a:cs typeface="Times New Roman" pitchFamily="18" charset="0"/>
              </a:rPr>
              <a:t>5. </a:t>
            </a:r>
            <a:r>
              <a:rPr lang="pl-PL" sz="2400" b="1" dirty="0" smtClean="0">
                <a:latin typeface="Times New Roman" pitchFamily="18" charset="0"/>
                <a:cs typeface="Times New Roman" pitchFamily="18" charset="0"/>
              </a:rPr>
              <a:t>Miejsce w szyku kompanii honorowej</a:t>
            </a:r>
            <a:r>
              <a:rPr lang="pl-PL" sz="2400" b="1" i="1" dirty="0" smtClean="0">
                <a:latin typeface="Times New Roman" pitchFamily="18" charset="0"/>
                <a:cs typeface="Times New Roman" pitchFamily="18" charset="0"/>
              </a:rPr>
              <a:t>.</a:t>
            </a:r>
          </a:p>
          <a:p>
            <a:pPr algn="just">
              <a:buNone/>
            </a:pPr>
            <a:endParaRPr lang="pl-PL" sz="2400" dirty="0" smtClean="0">
              <a:latin typeface="Times New Roman" pitchFamily="18" charset="0"/>
              <a:cs typeface="Times New Roman" pitchFamily="18" charset="0"/>
            </a:endParaRPr>
          </a:p>
          <a:p>
            <a:pPr algn="just">
              <a:buNone/>
            </a:pPr>
            <a:r>
              <a:rPr lang="pl-PL" sz="2400" i="1" dirty="0" smtClean="0">
                <a:latin typeface="Times New Roman" pitchFamily="18" charset="0"/>
                <a:cs typeface="Times New Roman" pitchFamily="18" charset="0"/>
              </a:rPr>
              <a:t>5.1. </a:t>
            </a:r>
            <a:r>
              <a:rPr lang="pl-PL" sz="2400" dirty="0" smtClean="0">
                <a:latin typeface="Times New Roman" pitchFamily="18" charset="0"/>
                <a:cs typeface="Times New Roman" pitchFamily="18" charset="0"/>
              </a:rPr>
              <a:t>W skład kompanii honorowej wchodzą:</a:t>
            </a:r>
          </a:p>
          <a:p>
            <a:pPr marL="542925" lvl="0" algn="just"/>
            <a:r>
              <a:rPr lang="pl-PL" sz="2400" dirty="0" smtClean="0">
                <a:latin typeface="Times New Roman" pitchFamily="18" charset="0"/>
                <a:cs typeface="Times New Roman" pitchFamily="18" charset="0"/>
              </a:rPr>
              <a:t>dowódca kompanii honorowej;</a:t>
            </a:r>
          </a:p>
          <a:p>
            <a:pPr marL="542925" lvl="0" algn="just"/>
            <a:r>
              <a:rPr lang="pl-PL" sz="2400" dirty="0" smtClean="0">
                <a:latin typeface="Times New Roman" pitchFamily="18" charset="0"/>
                <a:cs typeface="Times New Roman" pitchFamily="18" charset="0"/>
              </a:rPr>
              <a:t>poczet flagowy;</a:t>
            </a:r>
          </a:p>
          <a:p>
            <a:pPr marL="542925" lvl="0" algn="just"/>
            <a:r>
              <a:rPr lang="pl-PL" sz="2400" dirty="0" smtClean="0">
                <a:latin typeface="Times New Roman" pitchFamily="18" charset="0"/>
                <a:cs typeface="Times New Roman" pitchFamily="18" charset="0"/>
              </a:rPr>
              <a:t>poczet sztandarowy;</a:t>
            </a:r>
          </a:p>
          <a:p>
            <a:pPr marL="542925" lvl="0" algn="just"/>
            <a:r>
              <a:rPr lang="pl-PL" sz="2400" dirty="0" smtClean="0">
                <a:latin typeface="Times New Roman" pitchFamily="18" charset="0"/>
                <a:cs typeface="Times New Roman" pitchFamily="18" charset="0"/>
              </a:rPr>
              <a:t>pododdział honorowy</a:t>
            </a:r>
            <a:r>
              <a:rPr lang="pl-PL" sz="2800" dirty="0" smtClean="0">
                <a:latin typeface="Times New Roman" pitchFamily="18" charset="0"/>
                <a:cs typeface="Times New Roman" pitchFamily="18" charset="0"/>
              </a:rPr>
              <a:t>.</a:t>
            </a:r>
          </a:p>
          <a:p>
            <a:pPr marL="542925" indent="-542925" algn="just">
              <a:buNone/>
            </a:pPr>
            <a:r>
              <a:rPr lang="pl-PL" sz="2400" i="1" dirty="0" smtClean="0">
                <a:latin typeface="Times New Roman" pitchFamily="18" charset="0"/>
                <a:cs typeface="Times New Roman" pitchFamily="18" charset="0"/>
              </a:rPr>
              <a:t>5.2. </a:t>
            </a:r>
            <a:r>
              <a:rPr lang="pl-PL" sz="2400" dirty="0" smtClean="0">
                <a:latin typeface="Times New Roman" pitchFamily="18" charset="0"/>
                <a:cs typeface="Times New Roman" pitchFamily="18" charset="0"/>
              </a:rPr>
              <a:t>Poczet flagowy ustawia się w szyku kompanii honorowej </a:t>
            </a:r>
            <a:br>
              <a:rPr lang="pl-PL" sz="2400" dirty="0" smtClean="0">
                <a:latin typeface="Times New Roman" pitchFamily="18" charset="0"/>
                <a:cs typeface="Times New Roman" pitchFamily="18" charset="0"/>
              </a:rPr>
            </a:br>
            <a:r>
              <a:rPr lang="pl-PL" sz="2400" dirty="0" smtClean="0">
                <a:latin typeface="Times New Roman" pitchFamily="18" charset="0"/>
                <a:cs typeface="Times New Roman" pitchFamily="18" charset="0"/>
              </a:rPr>
              <a:t>w odstępie jednego kroku od dowódcy kompanii honorowej </a:t>
            </a:r>
            <a:br>
              <a:rPr lang="pl-PL" sz="2400" dirty="0" smtClean="0">
                <a:latin typeface="Times New Roman" pitchFamily="18" charset="0"/>
                <a:cs typeface="Times New Roman" pitchFamily="18" charset="0"/>
              </a:rPr>
            </a:br>
            <a:r>
              <a:rPr lang="pl-PL" sz="2400" dirty="0" smtClean="0">
                <a:latin typeface="Times New Roman" pitchFamily="18" charset="0"/>
                <a:cs typeface="Times New Roman" pitchFamily="18" charset="0"/>
              </a:rPr>
              <a:t>i jednego kroku od pocztu sztandarowego</a:t>
            </a:r>
            <a:r>
              <a:rPr lang="pl-PL" sz="2800" dirty="0" smtClean="0">
                <a:latin typeface="Times New Roman" pitchFamily="18" charset="0"/>
                <a:cs typeface="Times New Roman" pitchFamily="18" charset="0"/>
              </a:rPr>
              <a:t>.</a:t>
            </a:r>
          </a:p>
          <a:p>
            <a:pPr lvl="0">
              <a:buNone/>
            </a:pPr>
            <a:endParaRPr lang="pl-PL" sz="2800" dirty="0" smtClean="0"/>
          </a:p>
          <a:p>
            <a:pPr>
              <a:buNone/>
            </a:pPr>
            <a:endParaRPr lang="pl-PL" sz="2600" dirty="0" smtClean="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57200"/>
            <a:ext cx="8686800" cy="595536"/>
          </a:xfrm>
        </p:spPr>
        <p:txBody>
          <a:bodyPr>
            <a:normAutofit/>
          </a:bodyPr>
          <a:lstStyle/>
          <a:p>
            <a:r>
              <a:rPr lang="pl-PL" sz="2800" b="1" dirty="0" smtClean="0">
                <a:latin typeface="Times New Roman" pitchFamily="18" charset="0"/>
                <a:cs typeface="Times New Roman" pitchFamily="18" charset="0"/>
              </a:rPr>
              <a:t>Poczet flagowy</a:t>
            </a:r>
            <a:endParaRPr lang="pl-PL" sz="2800" b="1" dirty="0">
              <a:latin typeface="Times New Roman" pitchFamily="18" charset="0"/>
              <a:cs typeface="Times New Roman" pitchFamily="18" charset="0"/>
            </a:endParaRPr>
          </a:p>
        </p:txBody>
      </p:sp>
      <p:sp>
        <p:nvSpPr>
          <p:cNvPr id="3" name="Symbol zastępczy zawartości 2"/>
          <p:cNvSpPr>
            <a:spLocks noGrp="1"/>
          </p:cNvSpPr>
          <p:nvPr>
            <p:ph idx="1"/>
          </p:nvPr>
        </p:nvSpPr>
        <p:spPr>
          <a:xfrm>
            <a:off x="304800" y="1268760"/>
            <a:ext cx="8686800" cy="5400600"/>
          </a:xfrm>
        </p:spPr>
        <p:txBody>
          <a:bodyPr>
            <a:normAutofit lnSpcReduction="10000"/>
          </a:bodyPr>
          <a:lstStyle/>
          <a:p>
            <a:pPr algn="just">
              <a:buNone/>
            </a:pPr>
            <a:r>
              <a:rPr lang="pl-PL" sz="1800" b="1" i="1" dirty="0" smtClean="0">
                <a:latin typeface="Times New Roman" pitchFamily="18" charset="0"/>
                <a:cs typeface="Times New Roman" pitchFamily="18" charset="0"/>
              </a:rPr>
              <a:t>6</a:t>
            </a:r>
            <a:r>
              <a:rPr lang="pl-PL" sz="1800" b="1" dirty="0" smtClean="0">
                <a:latin typeface="Times New Roman" pitchFamily="18" charset="0"/>
                <a:cs typeface="Times New Roman" pitchFamily="18" charset="0"/>
              </a:rPr>
              <a:t>. Zasady zachowania się pocztu flagowego.</a:t>
            </a:r>
          </a:p>
          <a:p>
            <a:pPr algn="just">
              <a:buNone/>
            </a:pPr>
            <a:endParaRPr lang="pl-PL" sz="1800" b="1" dirty="0" smtClean="0">
              <a:latin typeface="Times New Roman" pitchFamily="18" charset="0"/>
              <a:cs typeface="Times New Roman" pitchFamily="18" charset="0"/>
            </a:endParaRPr>
          </a:p>
          <a:p>
            <a:pPr algn="just">
              <a:buNone/>
            </a:pPr>
            <a:r>
              <a:rPr lang="pl-PL" sz="1800" i="1" dirty="0" smtClean="0">
                <a:latin typeface="Times New Roman" pitchFamily="18" charset="0"/>
                <a:cs typeface="Times New Roman" pitchFamily="18" charset="0"/>
              </a:rPr>
              <a:t>6.1</a:t>
            </a:r>
            <a:r>
              <a:rPr lang="pl-PL" sz="1800" dirty="0" smtClean="0">
                <a:latin typeface="Times New Roman" pitchFamily="18" charset="0"/>
                <a:cs typeface="Times New Roman" pitchFamily="18" charset="0"/>
              </a:rPr>
              <a:t>. W skład pocztu flagowego wchodzi:</a:t>
            </a:r>
          </a:p>
          <a:p>
            <a:pPr marL="447675" algn="just"/>
            <a:r>
              <a:rPr lang="pl-PL" sz="1800" dirty="0" smtClean="0">
                <a:latin typeface="Times New Roman" pitchFamily="18" charset="0"/>
                <a:cs typeface="Times New Roman" pitchFamily="18" charset="0"/>
              </a:rPr>
              <a:t>dowódca pocztu flagowego,</a:t>
            </a:r>
          </a:p>
          <a:p>
            <a:pPr marL="447675" algn="just"/>
            <a:r>
              <a:rPr lang="pl-PL" sz="1800" dirty="0" smtClean="0">
                <a:latin typeface="Times New Roman" pitchFamily="18" charset="0"/>
                <a:cs typeface="Times New Roman" pitchFamily="18" charset="0"/>
              </a:rPr>
              <a:t>flagowy,</a:t>
            </a:r>
          </a:p>
          <a:p>
            <a:pPr marL="447675" algn="just"/>
            <a:r>
              <a:rPr lang="pl-PL" sz="1800" dirty="0" smtClean="0">
                <a:latin typeface="Times New Roman" pitchFamily="18" charset="0"/>
                <a:cs typeface="Times New Roman" pitchFamily="18" charset="0"/>
              </a:rPr>
              <a:t>asystujący.</a:t>
            </a:r>
          </a:p>
          <a:p>
            <a:pPr algn="just">
              <a:buNone/>
            </a:pPr>
            <a:endParaRPr lang="pl-PL" sz="1800" dirty="0" smtClean="0">
              <a:latin typeface="Times New Roman" pitchFamily="18" charset="0"/>
              <a:cs typeface="Times New Roman" pitchFamily="18" charset="0"/>
            </a:endParaRPr>
          </a:p>
          <a:p>
            <a:pPr marL="447675" lvl="0" indent="-447675" algn="just">
              <a:buNone/>
            </a:pPr>
            <a:r>
              <a:rPr lang="pl-PL" sz="1800" i="1" dirty="0" smtClean="0">
                <a:latin typeface="Times New Roman" pitchFamily="18" charset="0"/>
                <a:cs typeface="Times New Roman" pitchFamily="18" charset="0"/>
              </a:rPr>
              <a:t>6.2. </a:t>
            </a:r>
            <a:r>
              <a:rPr lang="pl-PL" sz="1800" dirty="0" smtClean="0">
                <a:latin typeface="Times New Roman" pitchFamily="18" charset="0"/>
                <a:cs typeface="Times New Roman" pitchFamily="18" charset="0"/>
              </a:rPr>
              <a:t>Poczet flagowy obowiązany jest do właściwego przygotowania flagi państwowej, </a:t>
            </a:r>
            <a:br>
              <a:rPr lang="pl-PL" sz="1800" dirty="0" smtClean="0">
                <a:latin typeface="Times New Roman" pitchFamily="18" charset="0"/>
                <a:cs typeface="Times New Roman" pitchFamily="18" charset="0"/>
              </a:rPr>
            </a:br>
            <a:r>
              <a:rPr lang="pl-PL" sz="1800" dirty="0" smtClean="0">
                <a:latin typeface="Times New Roman" pitchFamily="18" charset="0"/>
                <a:cs typeface="Times New Roman" pitchFamily="18" charset="0"/>
              </a:rPr>
              <a:t>w tym zapewnienia jej estetycznego wyglądu i możliwości szybkiego i trwałego zamocowania do linki nośnej masztu flagowego lub elementu samochodu </a:t>
            </a:r>
            <a:r>
              <a:rPr lang="pl-PL" sz="1800" dirty="0" err="1" smtClean="0">
                <a:latin typeface="Times New Roman" pitchFamily="18" charset="0"/>
                <a:cs typeface="Times New Roman" pitchFamily="18" charset="0"/>
              </a:rPr>
              <a:t>pożarniczego</a:t>
            </a:r>
            <a:r>
              <a:rPr lang="pl-PL" sz="1800" dirty="0" smtClean="0">
                <a:latin typeface="Times New Roman" pitchFamily="18" charset="0"/>
                <a:cs typeface="Times New Roman" pitchFamily="18" charset="0"/>
              </a:rPr>
              <a:t>.</a:t>
            </a:r>
          </a:p>
          <a:p>
            <a:pPr marL="447675" lvl="0" indent="-447675" algn="just">
              <a:buNone/>
            </a:pPr>
            <a:r>
              <a:rPr lang="pl-PL" sz="1800" i="1" dirty="0" smtClean="0">
                <a:latin typeface="Times New Roman" pitchFamily="18" charset="0"/>
                <a:cs typeface="Times New Roman" pitchFamily="18" charset="0"/>
              </a:rPr>
              <a:t>6.3. </a:t>
            </a:r>
            <a:r>
              <a:rPr lang="pl-PL" sz="1800" dirty="0" smtClean="0">
                <a:latin typeface="Times New Roman" pitchFamily="18" charset="0"/>
                <a:cs typeface="Times New Roman" pitchFamily="18" charset="0"/>
              </a:rPr>
              <a:t>Jeżeli podczas uroczystości, jako maszt flagowy,  wykorzystywany jest samochód </a:t>
            </a:r>
            <a:r>
              <a:rPr lang="pl-PL" sz="1800" dirty="0" err="1" smtClean="0">
                <a:latin typeface="Times New Roman" pitchFamily="18" charset="0"/>
                <a:cs typeface="Times New Roman" pitchFamily="18" charset="0"/>
              </a:rPr>
              <a:t>pożarniczy</a:t>
            </a:r>
            <a:r>
              <a:rPr lang="pl-PL" sz="1800" dirty="0" smtClean="0">
                <a:latin typeface="Times New Roman" pitchFamily="18" charset="0"/>
                <a:cs typeface="Times New Roman" pitchFamily="18" charset="0"/>
              </a:rPr>
              <a:t> (drabina, podnośnik) to flaga powinna być tak zamocowana aby nie dotykała elementów pojazdu.  </a:t>
            </a:r>
          </a:p>
          <a:p>
            <a:pPr>
              <a:buNone/>
            </a:pPr>
            <a:r>
              <a:rPr lang="pl-PL" dirty="0" smtClean="0"/>
              <a:t/>
            </a:r>
            <a:br>
              <a:rPr lang="pl-PL" dirty="0" smtClean="0"/>
            </a:br>
            <a:endParaRPr lang="pl-PL"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57200"/>
            <a:ext cx="8686800" cy="523528"/>
          </a:xfrm>
        </p:spPr>
        <p:txBody>
          <a:bodyPr>
            <a:normAutofit fontScale="90000"/>
          </a:bodyPr>
          <a:lstStyle/>
          <a:p>
            <a:r>
              <a:rPr lang="pl-PL" b="1" dirty="0" smtClean="0">
                <a:latin typeface="Times New Roman" pitchFamily="18" charset="0"/>
                <a:cs typeface="Times New Roman" pitchFamily="18" charset="0"/>
              </a:rPr>
              <a:t>Poczet flagowy</a:t>
            </a:r>
            <a:endParaRPr lang="pl-PL" dirty="0"/>
          </a:p>
        </p:txBody>
      </p:sp>
      <p:pic>
        <p:nvPicPr>
          <p:cNvPr id="1028" name="Picture 4"/>
          <p:cNvPicPr>
            <a:picLocks noGrp="1" noChangeAspect="1" noChangeArrowheads="1"/>
          </p:cNvPicPr>
          <p:nvPr>
            <p:ph idx="1"/>
          </p:nvPr>
        </p:nvPicPr>
        <p:blipFill>
          <a:blip r:embed="rId2" cstate="print"/>
          <a:srcRect/>
          <a:stretch>
            <a:fillRect/>
          </a:stretch>
        </p:blipFill>
        <p:spPr bwMode="auto">
          <a:xfrm>
            <a:off x="1907704" y="2708920"/>
            <a:ext cx="5597162" cy="3460063"/>
          </a:xfrm>
          <a:prstGeom prst="rect">
            <a:avLst/>
          </a:prstGeom>
          <a:noFill/>
          <a:ln w="9525">
            <a:noFill/>
            <a:miter lim="800000"/>
            <a:headEnd/>
            <a:tailEnd/>
          </a:ln>
        </p:spPr>
      </p:pic>
      <p:sp>
        <p:nvSpPr>
          <p:cNvPr id="8" name="pole tekstowe 7"/>
          <p:cNvSpPr txBox="1"/>
          <p:nvPr/>
        </p:nvSpPr>
        <p:spPr>
          <a:xfrm>
            <a:off x="395536" y="1196752"/>
            <a:ext cx="8424936" cy="1200329"/>
          </a:xfrm>
          <a:prstGeom prst="rect">
            <a:avLst/>
          </a:prstGeom>
          <a:noFill/>
        </p:spPr>
        <p:txBody>
          <a:bodyPr wrap="square" rtlCol="0">
            <a:spAutoFit/>
          </a:bodyPr>
          <a:lstStyle/>
          <a:p>
            <a:pPr marL="444500" indent="-444500" algn="just"/>
            <a:r>
              <a:rPr lang="pl-PL" i="1" dirty="0" smtClean="0">
                <a:latin typeface="Times New Roman" pitchFamily="18" charset="0"/>
                <a:cs typeface="Times New Roman" pitchFamily="18" charset="0"/>
              </a:rPr>
              <a:t>6.4.</a:t>
            </a:r>
            <a:r>
              <a:rPr lang="pl-PL" dirty="0" smtClean="0">
                <a:latin typeface="Times New Roman" pitchFamily="18" charset="0"/>
                <a:cs typeface="Times New Roman" pitchFamily="18" charset="0"/>
              </a:rPr>
              <a:t> Obowiązująca flaga Rzeczypospolitej Polskiej jest prostokątem o proporcjach 5:8 podzielonym na dwa poziome pasy: biały (u góry) i czerwony. Dopuszcza się także wieszanie flagi w formie pionowej wstęgi: wówczas barwa biała powinna znajdować się po lewej stronie (widok z przodu).</a:t>
            </a:r>
            <a:endParaRPr lang="pl-PL"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latin typeface="Times New Roman" pitchFamily="18" charset="0"/>
                <a:cs typeface="Times New Roman" pitchFamily="18" charset="0"/>
              </a:rPr>
              <a:t>Poczet flagowy</a:t>
            </a:r>
            <a:endParaRPr lang="pl-PL"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184183" y="1544930"/>
            <a:ext cx="6412153" cy="462037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3568" y="260649"/>
            <a:ext cx="7772400" cy="720079"/>
          </a:xfrm>
        </p:spPr>
        <p:txBody>
          <a:bodyPr>
            <a:normAutofit/>
          </a:bodyPr>
          <a:lstStyle/>
          <a:p>
            <a:r>
              <a:rPr lang="pl-PL" sz="2800" b="1" dirty="0" smtClean="0"/>
              <a:t>REGULAMIN MUSZTRY</a:t>
            </a:r>
            <a:endParaRPr lang="pl-PL" sz="2800" b="1" dirty="0"/>
          </a:p>
        </p:txBody>
      </p:sp>
      <p:sp>
        <p:nvSpPr>
          <p:cNvPr id="3" name="Podtytuł 2"/>
          <p:cNvSpPr>
            <a:spLocks noGrp="1"/>
          </p:cNvSpPr>
          <p:nvPr>
            <p:ph type="subTitle" idx="1"/>
          </p:nvPr>
        </p:nvSpPr>
        <p:spPr>
          <a:xfrm>
            <a:off x="827584" y="1052736"/>
            <a:ext cx="7632848" cy="5472608"/>
          </a:xfrm>
        </p:spPr>
        <p:txBody>
          <a:bodyPr>
            <a:normAutofit fontScale="92500" lnSpcReduction="10000"/>
          </a:bodyPr>
          <a:lstStyle/>
          <a:p>
            <a:pPr marL="457200" indent="-457200" algn="just"/>
            <a:r>
              <a:rPr lang="pl-PL" sz="1700" b="1" i="1" dirty="0" smtClean="0">
                <a:solidFill>
                  <a:schemeClr val="tx1"/>
                </a:solidFill>
                <a:latin typeface="Times New Roman" pitchFamily="18" charset="0"/>
                <a:cs typeface="Times New Roman" pitchFamily="18" charset="0"/>
              </a:rPr>
              <a:t>Wprowadzenie</a:t>
            </a:r>
          </a:p>
          <a:p>
            <a:pPr marL="342900" indent="-342900" algn="just"/>
            <a:r>
              <a:rPr lang="pl-PL" sz="1700" i="1" dirty="0" smtClean="0">
                <a:solidFill>
                  <a:schemeClr val="tx1"/>
                </a:solidFill>
                <a:latin typeface="Times New Roman" pitchFamily="18" charset="0"/>
                <a:cs typeface="Times New Roman" pitchFamily="18" charset="0"/>
              </a:rPr>
              <a:t>1.1. </a:t>
            </a:r>
            <a:r>
              <a:rPr lang="pl-PL" sz="1700" b="1" i="1" dirty="0">
                <a:solidFill>
                  <a:schemeClr val="tx1"/>
                </a:solidFill>
                <a:latin typeface="Times New Roman" pitchFamily="18" charset="0"/>
                <a:cs typeface="Times New Roman" pitchFamily="18" charset="0"/>
              </a:rPr>
              <a:t>Musztra</a:t>
            </a:r>
            <a:r>
              <a:rPr lang="pl-PL" sz="1700" i="1" dirty="0">
                <a:solidFill>
                  <a:schemeClr val="tx1"/>
                </a:solidFill>
                <a:latin typeface="Times New Roman" pitchFamily="18" charset="0"/>
                <a:cs typeface="Times New Roman" pitchFamily="18" charset="0"/>
              </a:rPr>
              <a:t> </a:t>
            </a:r>
            <a:r>
              <a:rPr lang="pl-PL" sz="1700" dirty="0">
                <a:solidFill>
                  <a:schemeClr val="tx1"/>
                </a:solidFill>
                <a:latin typeface="Times New Roman" pitchFamily="18" charset="0"/>
                <a:cs typeface="Times New Roman" pitchFamily="18" charset="0"/>
              </a:rPr>
              <a:t>- to </a:t>
            </a:r>
            <a:r>
              <a:rPr lang="pl-PL" sz="1700" dirty="0" smtClean="0">
                <a:solidFill>
                  <a:schemeClr val="tx1"/>
                </a:solidFill>
                <a:latin typeface="Times New Roman" pitchFamily="18" charset="0"/>
                <a:cs typeface="Times New Roman" pitchFamily="18" charset="0"/>
              </a:rPr>
              <a:t>ćwiczenia, </a:t>
            </a:r>
            <a:r>
              <a:rPr lang="pl-PL" sz="1700" dirty="0">
                <a:solidFill>
                  <a:schemeClr val="tx1"/>
                </a:solidFill>
                <a:latin typeface="Times New Roman" pitchFamily="18" charset="0"/>
                <a:cs typeface="Times New Roman" pitchFamily="18" charset="0"/>
              </a:rPr>
              <a:t>które uczą, jak przyjmować postawę zasadniczą i swobodną, oddawać  </a:t>
            </a:r>
            <a:r>
              <a:rPr lang="pl-PL" sz="1700" dirty="0" smtClean="0">
                <a:solidFill>
                  <a:schemeClr val="tx1"/>
                </a:solidFill>
                <a:latin typeface="Times New Roman" pitchFamily="18" charset="0"/>
                <a:cs typeface="Times New Roman" pitchFamily="18" charset="0"/>
              </a:rPr>
              <a:t>  honory</a:t>
            </a:r>
            <a:r>
              <a:rPr lang="pl-PL" sz="1700" dirty="0">
                <a:solidFill>
                  <a:schemeClr val="tx1"/>
                </a:solidFill>
                <a:latin typeface="Times New Roman" pitchFamily="18" charset="0"/>
                <a:cs typeface="Times New Roman" pitchFamily="18" charset="0"/>
              </a:rPr>
              <a:t>, poruszać </a:t>
            </a:r>
            <a:r>
              <a:rPr lang="pl-PL" sz="1700" dirty="0" smtClean="0">
                <a:solidFill>
                  <a:schemeClr val="tx1"/>
                </a:solidFill>
                <a:latin typeface="Times New Roman" pitchFamily="18" charset="0"/>
                <a:cs typeface="Times New Roman" pitchFamily="18" charset="0"/>
              </a:rPr>
              <a:t>się, </a:t>
            </a:r>
            <a:r>
              <a:rPr lang="pl-PL" sz="1700" dirty="0">
                <a:solidFill>
                  <a:schemeClr val="tx1"/>
                </a:solidFill>
                <a:latin typeface="Times New Roman" pitchFamily="18" charset="0"/>
                <a:cs typeface="Times New Roman" pitchFamily="18" charset="0"/>
              </a:rPr>
              <a:t>formować szyki oraz zachowywać się w szyku i poza </a:t>
            </a:r>
            <a:r>
              <a:rPr lang="pl-PL" sz="1700" dirty="0" smtClean="0">
                <a:solidFill>
                  <a:schemeClr val="tx1"/>
                </a:solidFill>
                <a:latin typeface="Times New Roman" pitchFamily="18" charset="0"/>
                <a:cs typeface="Times New Roman" pitchFamily="18" charset="0"/>
              </a:rPr>
              <a:t>nim. Rozróżnia </a:t>
            </a:r>
            <a:r>
              <a:rPr lang="pl-PL" sz="1700" dirty="0">
                <a:solidFill>
                  <a:schemeClr val="tx1"/>
                </a:solidFill>
                <a:latin typeface="Times New Roman" pitchFamily="18" charset="0"/>
                <a:cs typeface="Times New Roman" pitchFamily="18" charset="0"/>
              </a:rPr>
              <a:t>się musztrę indywidualną i zespołową pieszą oraz z pojazdami (wozami bojowymi</a:t>
            </a:r>
            <a:r>
              <a:rPr lang="pl-PL" sz="1700" dirty="0" smtClean="0">
                <a:solidFill>
                  <a:schemeClr val="tx1"/>
                </a:solidFill>
                <a:latin typeface="Times New Roman" pitchFamily="18" charset="0"/>
                <a:cs typeface="Times New Roman" pitchFamily="18" charset="0"/>
              </a:rPr>
              <a:t>). </a:t>
            </a:r>
            <a:r>
              <a:rPr lang="pl-PL" sz="1700" i="1" dirty="0" smtClean="0">
                <a:solidFill>
                  <a:schemeClr val="tx1"/>
                </a:solidFill>
                <a:latin typeface="Times New Roman" pitchFamily="18" charset="0"/>
                <a:cs typeface="Times New Roman" pitchFamily="18" charset="0"/>
              </a:rPr>
              <a:t>Musztra </a:t>
            </a:r>
            <a:r>
              <a:rPr lang="pl-PL" sz="1700" i="1" dirty="0">
                <a:solidFill>
                  <a:schemeClr val="tx1"/>
                </a:solidFill>
                <a:latin typeface="Times New Roman" pitchFamily="18" charset="0"/>
                <a:cs typeface="Times New Roman" pitchFamily="18" charset="0"/>
              </a:rPr>
              <a:t>indywidualna</a:t>
            </a:r>
            <a:r>
              <a:rPr lang="pl-PL" sz="1700" dirty="0">
                <a:solidFill>
                  <a:schemeClr val="tx1"/>
                </a:solidFill>
                <a:latin typeface="Times New Roman" pitchFamily="18" charset="0"/>
                <a:cs typeface="Times New Roman" pitchFamily="18" charset="0"/>
              </a:rPr>
              <a:t> przygotowuje </a:t>
            </a:r>
            <a:r>
              <a:rPr lang="pl-PL" sz="1700" dirty="0" smtClean="0">
                <a:solidFill>
                  <a:schemeClr val="tx1"/>
                </a:solidFill>
                <a:latin typeface="Times New Roman" pitchFamily="18" charset="0"/>
                <a:cs typeface="Times New Roman" pitchFamily="18" charset="0"/>
              </a:rPr>
              <a:t>funkcjonariusza </a:t>
            </a:r>
            <a:r>
              <a:rPr lang="pl-PL" sz="1700" dirty="0">
                <a:solidFill>
                  <a:schemeClr val="tx1"/>
                </a:solidFill>
                <a:latin typeface="Times New Roman" pitchFamily="18" charset="0"/>
                <a:cs typeface="Times New Roman" pitchFamily="18" charset="0"/>
              </a:rPr>
              <a:t>do wystąpień służbowych </a:t>
            </a:r>
            <a:r>
              <a:rPr lang="pl-PL" sz="1700" dirty="0" smtClean="0">
                <a:solidFill>
                  <a:schemeClr val="tx1"/>
                </a:solidFill>
                <a:latin typeface="Times New Roman" pitchFamily="18" charset="0"/>
                <a:cs typeface="Times New Roman" pitchFamily="18" charset="0"/>
              </a:rPr>
              <a:t>oraz do </a:t>
            </a:r>
            <a:r>
              <a:rPr lang="pl-PL" sz="1700" dirty="0">
                <a:solidFill>
                  <a:schemeClr val="tx1"/>
                </a:solidFill>
                <a:latin typeface="Times New Roman" pitchFamily="18" charset="0"/>
                <a:cs typeface="Times New Roman" pitchFamily="18" charset="0"/>
              </a:rPr>
              <a:t>działania w zespole.</a:t>
            </a:r>
          </a:p>
          <a:p>
            <a:pPr marL="342900" indent="-342900" algn="just"/>
            <a:r>
              <a:rPr lang="pl-PL" sz="1700" i="1" dirty="0" smtClean="0">
                <a:solidFill>
                  <a:schemeClr val="tx1"/>
                </a:solidFill>
                <a:latin typeface="Times New Roman" pitchFamily="18" charset="0"/>
                <a:cs typeface="Times New Roman" pitchFamily="18" charset="0"/>
              </a:rPr>
              <a:t>	Musztra </a:t>
            </a:r>
            <a:r>
              <a:rPr lang="pl-PL" sz="1700" i="1" dirty="0">
                <a:solidFill>
                  <a:schemeClr val="tx1"/>
                </a:solidFill>
                <a:latin typeface="Times New Roman" pitchFamily="18" charset="0"/>
                <a:cs typeface="Times New Roman" pitchFamily="18" charset="0"/>
              </a:rPr>
              <a:t>zespołowa</a:t>
            </a:r>
            <a:r>
              <a:rPr lang="pl-PL" sz="1700" dirty="0">
                <a:solidFill>
                  <a:schemeClr val="tx1"/>
                </a:solidFill>
                <a:latin typeface="Times New Roman" pitchFamily="18" charset="0"/>
                <a:cs typeface="Times New Roman" pitchFamily="18" charset="0"/>
              </a:rPr>
              <a:t> przygotowuje pododdziały i oddziały do wystąpień służbowych oraz działania </a:t>
            </a:r>
            <a:r>
              <a:rPr lang="pl-PL" sz="1700" dirty="0" smtClean="0">
                <a:solidFill>
                  <a:schemeClr val="tx1"/>
                </a:solidFill>
                <a:latin typeface="Times New Roman" pitchFamily="18" charset="0"/>
                <a:cs typeface="Times New Roman" pitchFamily="18" charset="0"/>
              </a:rPr>
              <a:t>w </a:t>
            </a:r>
            <a:r>
              <a:rPr lang="pl-PL" sz="1700" dirty="0">
                <a:solidFill>
                  <a:schemeClr val="tx1"/>
                </a:solidFill>
                <a:latin typeface="Times New Roman" pitchFamily="18" charset="0"/>
                <a:cs typeface="Times New Roman" pitchFamily="18" charset="0"/>
              </a:rPr>
              <a:t>szyku pieszym i z pojazdami</a:t>
            </a:r>
            <a:r>
              <a:rPr lang="pl-PL" sz="1700" dirty="0" smtClean="0">
                <a:solidFill>
                  <a:schemeClr val="tx1"/>
                </a:solidFill>
                <a:latin typeface="Times New Roman" pitchFamily="18" charset="0"/>
                <a:cs typeface="Times New Roman" pitchFamily="18" charset="0"/>
              </a:rPr>
              <a:t>.</a:t>
            </a:r>
          </a:p>
          <a:p>
            <a:pPr marL="342900" indent="-342900" algn="just"/>
            <a:r>
              <a:rPr lang="pl-PL" sz="1700" i="1" dirty="0">
                <a:solidFill>
                  <a:schemeClr val="tx1"/>
                </a:solidFill>
                <a:latin typeface="Times New Roman" pitchFamily="18" charset="0"/>
                <a:cs typeface="Times New Roman" pitchFamily="18" charset="0"/>
              </a:rPr>
              <a:t>1</a:t>
            </a:r>
            <a:r>
              <a:rPr lang="pl-PL" sz="1700" i="1" dirty="0" smtClean="0">
                <a:solidFill>
                  <a:schemeClr val="tx1"/>
                </a:solidFill>
                <a:latin typeface="Times New Roman" pitchFamily="18" charset="0"/>
                <a:cs typeface="Times New Roman" pitchFamily="18" charset="0"/>
              </a:rPr>
              <a:t>.2. </a:t>
            </a:r>
            <a:r>
              <a:rPr lang="pl-PL" sz="1700" b="1" i="1" dirty="0">
                <a:solidFill>
                  <a:schemeClr val="tx1"/>
                </a:solidFill>
                <a:latin typeface="Times New Roman" pitchFamily="18" charset="0"/>
                <a:cs typeface="Times New Roman" pitchFamily="18" charset="0"/>
              </a:rPr>
              <a:t>Ugrupowanie</a:t>
            </a:r>
            <a:r>
              <a:rPr lang="pl-PL" sz="1700" i="1" dirty="0">
                <a:solidFill>
                  <a:schemeClr val="tx1"/>
                </a:solidFill>
                <a:latin typeface="Times New Roman" pitchFamily="18" charset="0"/>
                <a:cs typeface="Times New Roman" pitchFamily="18" charset="0"/>
              </a:rPr>
              <a:t> </a:t>
            </a:r>
            <a:r>
              <a:rPr lang="pl-PL" sz="1700" dirty="0">
                <a:solidFill>
                  <a:schemeClr val="tx1"/>
                </a:solidFill>
                <a:latin typeface="Times New Roman" pitchFamily="18" charset="0"/>
                <a:cs typeface="Times New Roman" pitchFamily="18" charset="0"/>
              </a:rPr>
              <a:t>w musztrze - to ustawienie </a:t>
            </a:r>
            <a:r>
              <a:rPr lang="pl-PL" sz="1700" dirty="0" smtClean="0">
                <a:solidFill>
                  <a:schemeClr val="tx1"/>
                </a:solidFill>
                <a:latin typeface="Times New Roman" pitchFamily="18" charset="0"/>
                <a:cs typeface="Times New Roman" pitchFamily="18" charset="0"/>
              </a:rPr>
              <a:t>funkcjonariuszy, </a:t>
            </a:r>
            <a:r>
              <a:rPr lang="pl-PL" sz="1700" dirty="0">
                <a:solidFill>
                  <a:schemeClr val="tx1"/>
                </a:solidFill>
                <a:latin typeface="Times New Roman" pitchFamily="18" charset="0"/>
                <a:cs typeface="Times New Roman" pitchFamily="18" charset="0"/>
              </a:rPr>
              <a:t>pododdziałów i oddziałów pieszych </a:t>
            </a:r>
            <a:r>
              <a:rPr lang="pl-PL" sz="1700" dirty="0" smtClean="0">
                <a:solidFill>
                  <a:schemeClr val="tx1"/>
                </a:solidFill>
                <a:latin typeface="Times New Roman" pitchFamily="18" charset="0"/>
                <a:cs typeface="Times New Roman" pitchFamily="18" charset="0"/>
              </a:rPr>
              <a:t>lub z pojazdami, </a:t>
            </a:r>
            <a:r>
              <a:rPr lang="pl-PL" sz="1700" dirty="0">
                <a:solidFill>
                  <a:schemeClr val="tx1"/>
                </a:solidFill>
                <a:latin typeface="Times New Roman" pitchFamily="18" charset="0"/>
                <a:cs typeface="Times New Roman" pitchFamily="18" charset="0"/>
              </a:rPr>
              <a:t>w szyku odpowiednim do wykonania określonych </a:t>
            </a:r>
            <a:r>
              <a:rPr lang="pl-PL" sz="1700" dirty="0" smtClean="0">
                <a:solidFill>
                  <a:schemeClr val="tx1"/>
                </a:solidFill>
                <a:latin typeface="Times New Roman" pitchFamily="18" charset="0"/>
                <a:cs typeface="Times New Roman" pitchFamily="18" charset="0"/>
              </a:rPr>
              <a:t>zadań frontem w </a:t>
            </a:r>
            <a:r>
              <a:rPr lang="pl-PL" sz="1700" dirty="0">
                <a:solidFill>
                  <a:schemeClr val="tx1"/>
                </a:solidFill>
                <a:latin typeface="Times New Roman" pitchFamily="18" charset="0"/>
                <a:cs typeface="Times New Roman" pitchFamily="18" charset="0"/>
              </a:rPr>
              <a:t>jednym kierunku, </a:t>
            </a:r>
            <a:r>
              <a:rPr lang="pl-PL" sz="1700" dirty="0" smtClean="0">
                <a:solidFill>
                  <a:schemeClr val="tx1"/>
                </a:solidFill>
                <a:latin typeface="Times New Roman" pitchFamily="18" charset="0"/>
                <a:cs typeface="Times New Roman" pitchFamily="18" charset="0"/>
              </a:rPr>
              <a:t>w </a:t>
            </a:r>
            <a:r>
              <a:rPr lang="pl-PL" sz="1700" dirty="0">
                <a:solidFill>
                  <a:schemeClr val="tx1"/>
                </a:solidFill>
                <a:latin typeface="Times New Roman" pitchFamily="18" charset="0"/>
                <a:cs typeface="Times New Roman" pitchFamily="18" charset="0"/>
              </a:rPr>
              <a:t>nakazanym szyku, w odstępach określonych </a:t>
            </a:r>
            <a:r>
              <a:rPr lang="pl-PL" sz="1700" dirty="0" smtClean="0">
                <a:solidFill>
                  <a:schemeClr val="tx1"/>
                </a:solidFill>
                <a:latin typeface="Times New Roman" pitchFamily="18" charset="0"/>
                <a:cs typeface="Times New Roman" pitchFamily="18" charset="0"/>
              </a:rPr>
              <a:t/>
            </a:r>
            <a:br>
              <a:rPr lang="pl-PL" sz="1700" dirty="0" smtClean="0">
                <a:solidFill>
                  <a:schemeClr val="tx1"/>
                </a:solidFill>
                <a:latin typeface="Times New Roman" pitchFamily="18" charset="0"/>
                <a:cs typeface="Times New Roman" pitchFamily="18" charset="0"/>
              </a:rPr>
            </a:br>
            <a:r>
              <a:rPr lang="pl-PL" sz="1700" dirty="0" smtClean="0">
                <a:solidFill>
                  <a:schemeClr val="tx1"/>
                </a:solidFill>
                <a:latin typeface="Times New Roman" pitchFamily="18" charset="0"/>
                <a:cs typeface="Times New Roman" pitchFamily="18" charset="0"/>
              </a:rPr>
              <a:t>w </a:t>
            </a:r>
            <a:r>
              <a:rPr lang="pl-PL" sz="1700" dirty="0">
                <a:solidFill>
                  <a:schemeClr val="tx1"/>
                </a:solidFill>
                <a:latin typeface="Times New Roman" pitchFamily="18" charset="0"/>
                <a:cs typeface="Times New Roman" pitchFamily="18" charset="0"/>
              </a:rPr>
              <a:t>regulaminie lub </a:t>
            </a:r>
            <a:r>
              <a:rPr lang="pl-PL" sz="1700" dirty="0" smtClean="0">
                <a:solidFill>
                  <a:schemeClr val="tx1"/>
                </a:solidFill>
                <a:latin typeface="Times New Roman" pitchFamily="18" charset="0"/>
                <a:cs typeface="Times New Roman" pitchFamily="18" charset="0"/>
              </a:rPr>
              <a:t>w </a:t>
            </a:r>
            <a:r>
              <a:rPr lang="pl-PL" sz="1700" dirty="0">
                <a:solidFill>
                  <a:schemeClr val="tx1"/>
                </a:solidFill>
                <a:latin typeface="Times New Roman" pitchFamily="18" charset="0"/>
                <a:cs typeface="Times New Roman" pitchFamily="18" charset="0"/>
              </a:rPr>
              <a:t>rozkazie dowódcy.</a:t>
            </a:r>
          </a:p>
          <a:p>
            <a:pPr marL="342900" indent="-342900" algn="just"/>
            <a:r>
              <a:rPr lang="pl-PL" sz="1700" dirty="0" smtClean="0">
                <a:solidFill>
                  <a:schemeClr val="tx1"/>
                </a:solidFill>
                <a:latin typeface="Times New Roman" pitchFamily="18" charset="0"/>
                <a:cs typeface="Times New Roman" pitchFamily="18" charset="0"/>
              </a:rPr>
              <a:t>	Pododdziały </a:t>
            </a:r>
            <a:r>
              <a:rPr lang="pl-PL" sz="1700" dirty="0">
                <a:solidFill>
                  <a:schemeClr val="tx1"/>
                </a:solidFill>
                <a:latin typeface="Times New Roman" pitchFamily="18" charset="0"/>
                <a:cs typeface="Times New Roman" pitchFamily="18" charset="0"/>
              </a:rPr>
              <a:t>przyjmują je w czasie wystąpień służbowych oraz uroczystości </a:t>
            </a:r>
            <a:r>
              <a:rPr lang="pl-PL" sz="1700" dirty="0" smtClean="0">
                <a:solidFill>
                  <a:schemeClr val="tx1"/>
                </a:solidFill>
                <a:latin typeface="Times New Roman" pitchFamily="18" charset="0"/>
                <a:cs typeface="Times New Roman" pitchFamily="18" charset="0"/>
              </a:rPr>
              <a:t>strażackich i </a:t>
            </a:r>
            <a:r>
              <a:rPr lang="pl-PL" sz="1700" dirty="0">
                <a:solidFill>
                  <a:schemeClr val="tx1"/>
                </a:solidFill>
                <a:latin typeface="Times New Roman" pitchFamily="18" charset="0"/>
                <a:cs typeface="Times New Roman" pitchFamily="18" charset="0"/>
              </a:rPr>
              <a:t>państwowych. </a:t>
            </a:r>
            <a:r>
              <a:rPr lang="pl-PL" sz="1700" i="1" dirty="0">
                <a:solidFill>
                  <a:schemeClr val="tx1"/>
                </a:solidFill>
                <a:latin typeface="Times New Roman" pitchFamily="18" charset="0"/>
                <a:cs typeface="Times New Roman" pitchFamily="18" charset="0"/>
              </a:rPr>
              <a:t>Ugrupowanie marszowe -</a:t>
            </a:r>
            <a:r>
              <a:rPr lang="pl-PL" sz="1700" dirty="0">
                <a:solidFill>
                  <a:schemeClr val="tx1"/>
                </a:solidFill>
                <a:latin typeface="Times New Roman" pitchFamily="18" charset="0"/>
                <a:cs typeface="Times New Roman" pitchFamily="18" charset="0"/>
              </a:rPr>
              <a:t> to ustawienie oddziału, pododdziału lub pododdziałów (pojazdów, </a:t>
            </a:r>
            <a:r>
              <a:rPr lang="pl-PL" sz="1700" dirty="0" smtClean="0">
                <a:solidFill>
                  <a:schemeClr val="tx1"/>
                </a:solidFill>
                <a:latin typeface="Times New Roman" pitchFamily="18" charset="0"/>
                <a:cs typeface="Times New Roman" pitchFamily="18" charset="0"/>
              </a:rPr>
              <a:t>funkcjonariuszy) </a:t>
            </a:r>
            <a:r>
              <a:rPr lang="pl-PL" sz="1700" dirty="0">
                <a:solidFill>
                  <a:schemeClr val="tx1"/>
                </a:solidFill>
                <a:latin typeface="Times New Roman" pitchFamily="18" charset="0"/>
                <a:cs typeface="Times New Roman" pitchFamily="18" charset="0"/>
              </a:rPr>
              <a:t>w kolumnach (kolumnie) do marszu</a:t>
            </a:r>
            <a:r>
              <a:rPr lang="pl-PL" sz="1700" dirty="0" smtClean="0">
                <a:solidFill>
                  <a:schemeClr val="tx1"/>
                </a:solidFill>
                <a:latin typeface="Times New Roman" pitchFamily="18" charset="0"/>
                <a:cs typeface="Times New Roman" pitchFamily="18" charset="0"/>
              </a:rPr>
              <a:t>.</a:t>
            </a:r>
          </a:p>
          <a:p>
            <a:pPr marL="342900" indent="-342900" algn="just"/>
            <a:r>
              <a:rPr lang="pl-PL" sz="1700" i="1" dirty="0" smtClean="0">
                <a:latin typeface="Times New Roman" pitchFamily="18" charset="0"/>
                <a:cs typeface="Times New Roman" pitchFamily="18" charset="0"/>
              </a:rPr>
              <a:t>1.3. </a:t>
            </a:r>
            <a:r>
              <a:rPr lang="pl-PL" sz="1700" b="1" i="1" dirty="0" smtClean="0">
                <a:latin typeface="Times New Roman" pitchFamily="18" charset="0"/>
                <a:cs typeface="Times New Roman" pitchFamily="18" charset="0"/>
              </a:rPr>
              <a:t>Szereg</a:t>
            </a:r>
            <a:r>
              <a:rPr lang="pl-PL" sz="1700" b="1" dirty="0" smtClean="0">
                <a:latin typeface="Times New Roman" pitchFamily="18" charset="0"/>
                <a:cs typeface="Times New Roman" pitchFamily="18" charset="0"/>
              </a:rPr>
              <a:t> -</a:t>
            </a:r>
            <a:r>
              <a:rPr lang="pl-PL" sz="1700" dirty="0" smtClean="0">
                <a:latin typeface="Times New Roman" pitchFamily="18" charset="0"/>
                <a:cs typeface="Times New Roman" pitchFamily="18" charset="0"/>
              </a:rPr>
              <a:t> to szyk, w którym: </a:t>
            </a:r>
          </a:p>
          <a:p>
            <a:pPr marL="342900" indent="-342900" algn="just"/>
            <a:r>
              <a:rPr lang="pl-PL" sz="1700" dirty="0" smtClean="0">
                <a:latin typeface="Times New Roman" pitchFamily="18" charset="0"/>
                <a:cs typeface="Times New Roman" pitchFamily="18" charset="0"/>
              </a:rPr>
              <a:t>	a) funkcjonariusze stoją obok siebie w odstępie równym szerokości dłoni (mierzonym na wysokości łokci), frontem w jednym kierunku, w linii prostej;</a:t>
            </a:r>
          </a:p>
          <a:p>
            <a:pPr marL="342900" indent="-342900" algn="just"/>
            <a:r>
              <a:rPr lang="pl-PL" sz="1700" dirty="0" smtClean="0">
                <a:latin typeface="Times New Roman" pitchFamily="18" charset="0"/>
                <a:cs typeface="Times New Roman" pitchFamily="18" charset="0"/>
              </a:rPr>
              <a:t>	b) pojazdy są rozmieszczone jeden obok drugiego w odstępie trzech kroków, przodem w jednym kierunku, w linii prostej.</a:t>
            </a:r>
          </a:p>
          <a:p>
            <a:pPr algn="just"/>
            <a:endParaRPr lang="pl-PL" sz="1400" dirty="0">
              <a:solidFill>
                <a:schemeClr val="tx1"/>
              </a:solidFill>
              <a:latin typeface="Times New Roman" pitchFamily="18" charset="0"/>
              <a:cs typeface="Times New Roman" pitchFamily="18" charset="0"/>
            </a:endParaRPr>
          </a:p>
          <a:p>
            <a:pPr marL="457200" indent="-457200" algn="just"/>
            <a:endParaRPr lang="pl-PL"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57200"/>
            <a:ext cx="8686800" cy="595536"/>
          </a:xfrm>
        </p:spPr>
        <p:txBody>
          <a:bodyPr>
            <a:normAutofit fontScale="90000"/>
          </a:bodyPr>
          <a:lstStyle/>
          <a:p>
            <a:r>
              <a:rPr lang="pl-PL" b="1" dirty="0" smtClean="0">
                <a:latin typeface="Times New Roman" pitchFamily="18" charset="0"/>
                <a:cs typeface="Times New Roman" pitchFamily="18" charset="0"/>
              </a:rPr>
              <a:t>Poczet flagowy</a:t>
            </a:r>
            <a:endParaRPr lang="pl-PL"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069018" y="1755238"/>
            <a:ext cx="6722039" cy="441006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57200"/>
            <a:ext cx="8686800" cy="667544"/>
          </a:xfrm>
        </p:spPr>
        <p:txBody>
          <a:bodyPr/>
          <a:lstStyle/>
          <a:p>
            <a:r>
              <a:rPr lang="pl-PL" b="1" dirty="0" smtClean="0">
                <a:latin typeface="Times New Roman" pitchFamily="18" charset="0"/>
                <a:cs typeface="Times New Roman" pitchFamily="18" charset="0"/>
              </a:rPr>
              <a:t>Poczet flagowy</a:t>
            </a:r>
            <a:endParaRPr lang="pl-PL"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628157" y="1412875"/>
            <a:ext cx="6040086" cy="518477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57200"/>
            <a:ext cx="8686800" cy="523528"/>
          </a:xfrm>
        </p:spPr>
        <p:txBody>
          <a:bodyPr>
            <a:normAutofit/>
          </a:bodyPr>
          <a:lstStyle/>
          <a:p>
            <a:r>
              <a:rPr lang="pl-PL" sz="2800" b="1" dirty="0" smtClean="0">
                <a:latin typeface="Times New Roman" pitchFamily="18" charset="0"/>
                <a:cs typeface="Times New Roman" pitchFamily="18" charset="0"/>
              </a:rPr>
              <a:t>Poczet flagowy</a:t>
            </a:r>
            <a:endParaRPr lang="pl-PL" sz="2800" b="1" dirty="0">
              <a:latin typeface="Times New Roman" pitchFamily="18" charset="0"/>
              <a:cs typeface="Times New Roman" pitchFamily="18" charset="0"/>
            </a:endParaRPr>
          </a:p>
        </p:txBody>
      </p:sp>
      <p:sp>
        <p:nvSpPr>
          <p:cNvPr id="3" name="Symbol zastępczy zawartości 2"/>
          <p:cNvSpPr>
            <a:spLocks noGrp="1"/>
          </p:cNvSpPr>
          <p:nvPr>
            <p:ph idx="1"/>
          </p:nvPr>
        </p:nvSpPr>
        <p:spPr>
          <a:xfrm>
            <a:off x="304800" y="1124744"/>
            <a:ext cx="8686800" cy="5616624"/>
          </a:xfrm>
        </p:spPr>
        <p:txBody>
          <a:bodyPr>
            <a:normAutofit lnSpcReduction="10000"/>
          </a:bodyPr>
          <a:lstStyle/>
          <a:p>
            <a:pPr marL="447675" lvl="0" indent="-447675" algn="just">
              <a:buNone/>
            </a:pPr>
            <a:r>
              <a:rPr lang="pl-PL" sz="1800" i="1" dirty="0" smtClean="0">
                <a:latin typeface="Times New Roman" pitchFamily="18" charset="0"/>
                <a:cs typeface="Times New Roman" pitchFamily="18" charset="0"/>
              </a:rPr>
              <a:t>6.5. </a:t>
            </a:r>
            <a:r>
              <a:rPr lang="pl-PL" sz="1800" dirty="0" smtClean="0">
                <a:latin typeface="Times New Roman" pitchFamily="18" charset="0"/>
                <a:cs typeface="Times New Roman" pitchFamily="18" charset="0"/>
              </a:rPr>
              <a:t>Flagowy pocztu niesie flagę państwową przed sobą, na obu rękach, w położeniu poziomym; jego ramiona ściśle przylegają do tułowia. Białe pole flagi państwowej przylega do tułowia flagowego.</a:t>
            </a:r>
          </a:p>
          <a:p>
            <a:pPr marL="447675" lvl="0" indent="-447675" algn="just">
              <a:buNone/>
            </a:pPr>
            <a:r>
              <a:rPr lang="pl-PL" sz="1800" i="1" dirty="0" smtClean="0">
                <a:latin typeface="Times New Roman" pitchFamily="18" charset="0"/>
                <a:cs typeface="Times New Roman" pitchFamily="18" charset="0"/>
              </a:rPr>
              <a:t>6.6. </a:t>
            </a:r>
            <a:r>
              <a:rPr lang="pl-PL" sz="1800" dirty="0" smtClean="0">
                <a:latin typeface="Times New Roman" pitchFamily="18" charset="0"/>
                <a:cs typeface="Times New Roman" pitchFamily="18" charset="0"/>
              </a:rPr>
              <a:t>Flaga państwowa przygotowana do uroczystości powinna być złożona w prostokąt </a:t>
            </a:r>
            <a:br>
              <a:rPr lang="pl-PL" sz="1800" dirty="0" smtClean="0">
                <a:latin typeface="Times New Roman" pitchFamily="18" charset="0"/>
                <a:cs typeface="Times New Roman" pitchFamily="18" charset="0"/>
              </a:rPr>
            </a:br>
            <a:r>
              <a:rPr lang="pl-PL" sz="1800" dirty="0" smtClean="0">
                <a:latin typeface="Times New Roman" pitchFamily="18" charset="0"/>
                <a:cs typeface="Times New Roman" pitchFamily="18" charset="0"/>
              </a:rPr>
              <a:t>o wymiarach 40 x 30 cm, tworzący dwa równe pola: białe i czerwone.</a:t>
            </a:r>
          </a:p>
          <a:p>
            <a:pPr marL="447675" lvl="0" indent="-447675">
              <a:buNone/>
            </a:pPr>
            <a:r>
              <a:rPr lang="pl-PL" sz="1800" dirty="0" smtClean="0">
                <a:latin typeface="Times New Roman" pitchFamily="18" charset="0"/>
                <a:cs typeface="Times New Roman" pitchFamily="18" charset="0"/>
              </a:rPr>
              <a:t>		      </a:t>
            </a:r>
            <a:r>
              <a:rPr lang="pl-PL" sz="1400" dirty="0" smtClean="0">
                <a:latin typeface="Times New Roman" pitchFamily="18" charset="0"/>
                <a:cs typeface="Times New Roman" pitchFamily="18" charset="0"/>
              </a:rPr>
              <a:t>Rys. 12.</a:t>
            </a:r>
          </a:p>
          <a:p>
            <a:pPr marL="447675" lvl="0" indent="-447675">
              <a:buNone/>
            </a:pPr>
            <a:endParaRPr lang="pl-PL" sz="1800" dirty="0" smtClean="0">
              <a:latin typeface="Times New Roman" pitchFamily="18" charset="0"/>
              <a:cs typeface="Times New Roman" pitchFamily="18" charset="0"/>
            </a:endParaRPr>
          </a:p>
          <a:p>
            <a:pPr marL="447675" lvl="0" indent="-447675">
              <a:buNone/>
            </a:pPr>
            <a:endParaRPr lang="pl-PL" sz="1800" dirty="0" smtClean="0">
              <a:latin typeface="Times New Roman" pitchFamily="18" charset="0"/>
              <a:cs typeface="Times New Roman" pitchFamily="18" charset="0"/>
            </a:endParaRPr>
          </a:p>
          <a:p>
            <a:pPr marL="447675" lvl="0" indent="-447675">
              <a:buNone/>
            </a:pPr>
            <a:endParaRPr lang="pl-PL" sz="1800" dirty="0" smtClean="0">
              <a:latin typeface="Times New Roman" pitchFamily="18" charset="0"/>
              <a:cs typeface="Times New Roman" pitchFamily="18" charset="0"/>
            </a:endParaRPr>
          </a:p>
          <a:p>
            <a:pPr marL="447675" lvl="0" indent="-447675">
              <a:buNone/>
            </a:pPr>
            <a:endParaRPr lang="pl-PL" sz="1800" dirty="0" smtClean="0">
              <a:latin typeface="Times New Roman" pitchFamily="18" charset="0"/>
              <a:cs typeface="Times New Roman" pitchFamily="18" charset="0"/>
            </a:endParaRPr>
          </a:p>
          <a:p>
            <a:pPr marL="447675" lvl="0" indent="-447675">
              <a:buNone/>
            </a:pPr>
            <a:endParaRPr lang="pl-PL" sz="1800" dirty="0" smtClean="0">
              <a:latin typeface="Times New Roman" pitchFamily="18" charset="0"/>
              <a:cs typeface="Times New Roman" pitchFamily="18" charset="0"/>
            </a:endParaRPr>
          </a:p>
          <a:p>
            <a:pPr marL="447675" lvl="0" indent="-447675">
              <a:buNone/>
            </a:pPr>
            <a:endParaRPr lang="pl-PL" sz="1800" dirty="0" smtClean="0">
              <a:latin typeface="Times New Roman" pitchFamily="18" charset="0"/>
              <a:cs typeface="Times New Roman" pitchFamily="18" charset="0"/>
            </a:endParaRPr>
          </a:p>
          <a:p>
            <a:pPr marL="447675" lvl="0" indent="-447675">
              <a:buNone/>
            </a:pPr>
            <a:endParaRPr lang="pl-PL" sz="1800" dirty="0" smtClean="0">
              <a:latin typeface="Times New Roman" pitchFamily="18" charset="0"/>
              <a:cs typeface="Times New Roman" pitchFamily="18" charset="0"/>
            </a:endParaRPr>
          </a:p>
          <a:p>
            <a:pPr marL="447675" lvl="0" indent="-447675">
              <a:buNone/>
            </a:pPr>
            <a:endParaRPr lang="pl-PL" sz="1800" dirty="0" smtClean="0">
              <a:latin typeface="Times New Roman" pitchFamily="18" charset="0"/>
              <a:cs typeface="Times New Roman" pitchFamily="18" charset="0"/>
            </a:endParaRPr>
          </a:p>
          <a:p>
            <a:pPr marL="447675" lvl="0" indent="-447675">
              <a:buNone/>
            </a:pPr>
            <a:endParaRPr lang="pl-PL" sz="1800" dirty="0" smtClean="0">
              <a:latin typeface="Times New Roman" pitchFamily="18" charset="0"/>
              <a:cs typeface="Times New Roman" pitchFamily="18" charset="0"/>
            </a:endParaRPr>
          </a:p>
          <a:p>
            <a:pPr marL="447675" lvl="0" indent="-447675">
              <a:buNone/>
            </a:pPr>
            <a:endParaRPr lang="pl-PL" sz="1800" dirty="0" smtClean="0">
              <a:latin typeface="Times New Roman" pitchFamily="18" charset="0"/>
              <a:cs typeface="Times New Roman" pitchFamily="18" charset="0"/>
            </a:endParaRPr>
          </a:p>
          <a:p>
            <a:pPr marL="447675" lvl="0" indent="-447675">
              <a:buNone/>
            </a:pPr>
            <a:endParaRPr lang="pl-PL" sz="1800" dirty="0" smtClean="0">
              <a:latin typeface="Times New Roman" pitchFamily="18" charset="0"/>
              <a:cs typeface="Times New Roman" pitchFamily="18" charset="0"/>
            </a:endParaRPr>
          </a:p>
          <a:p>
            <a:pPr marL="447675" lvl="0" indent="-447675">
              <a:buNone/>
            </a:pPr>
            <a:endParaRPr lang="pl-PL" sz="1800" dirty="0" smtClean="0">
              <a:latin typeface="Times New Roman" pitchFamily="18" charset="0"/>
              <a:cs typeface="Times New Roman" pitchFamily="18" charset="0"/>
            </a:endParaRPr>
          </a:p>
          <a:p>
            <a:pPr marL="447675" lvl="0" indent="-447675">
              <a:buNone/>
            </a:pPr>
            <a:r>
              <a:rPr lang="pl-PL" sz="1500" dirty="0" smtClean="0">
                <a:latin typeface="Times New Roman" pitchFamily="18" charset="0"/>
                <a:cs typeface="Times New Roman" pitchFamily="18" charset="0"/>
              </a:rPr>
              <a:t>Rys. 12. Sposób złożenia flagi państwowej w czasie jej przenoszenia. </a:t>
            </a:r>
          </a:p>
          <a:p>
            <a:endParaRPr lang="pl-PL" dirty="0"/>
          </a:p>
        </p:txBody>
      </p:sp>
      <p:pic>
        <p:nvPicPr>
          <p:cNvPr id="4" name="Picture 3"/>
          <p:cNvPicPr>
            <a:picLocks noChangeAspect="1" noChangeArrowheads="1"/>
          </p:cNvPicPr>
          <p:nvPr/>
        </p:nvPicPr>
        <p:blipFill>
          <a:blip r:embed="rId2" cstate="print">
            <a:biLevel thresh="50000"/>
          </a:blip>
          <a:srcRect/>
          <a:stretch>
            <a:fillRect/>
          </a:stretch>
        </p:blipFill>
        <p:spPr bwMode="auto">
          <a:xfrm>
            <a:off x="2339752" y="2636913"/>
            <a:ext cx="3897004" cy="3672407"/>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57200"/>
            <a:ext cx="8686800" cy="451520"/>
          </a:xfrm>
        </p:spPr>
        <p:txBody>
          <a:bodyPr>
            <a:normAutofit fontScale="90000"/>
          </a:bodyPr>
          <a:lstStyle/>
          <a:p>
            <a:r>
              <a:rPr lang="pl-PL" sz="2800" b="1" dirty="0" smtClean="0">
                <a:latin typeface="Times New Roman" pitchFamily="18" charset="0"/>
                <a:cs typeface="Times New Roman" pitchFamily="18" charset="0"/>
              </a:rPr>
              <a:t>Poczet sztandarowy</a:t>
            </a:r>
            <a:endParaRPr lang="pl-PL" sz="2800" b="1" dirty="0">
              <a:latin typeface="Times New Roman" pitchFamily="18" charset="0"/>
              <a:cs typeface="Times New Roman" pitchFamily="18" charset="0"/>
            </a:endParaRPr>
          </a:p>
        </p:txBody>
      </p:sp>
      <p:sp>
        <p:nvSpPr>
          <p:cNvPr id="3" name="Symbol zastępczy zawartości 2"/>
          <p:cNvSpPr>
            <a:spLocks noGrp="1"/>
          </p:cNvSpPr>
          <p:nvPr>
            <p:ph idx="1"/>
          </p:nvPr>
        </p:nvSpPr>
        <p:spPr>
          <a:xfrm>
            <a:off x="467544" y="980728"/>
            <a:ext cx="8352928" cy="5877272"/>
          </a:xfrm>
        </p:spPr>
        <p:txBody>
          <a:bodyPr>
            <a:normAutofit/>
          </a:bodyPr>
          <a:lstStyle/>
          <a:p>
            <a:pPr algn="just">
              <a:buNone/>
            </a:pPr>
            <a:r>
              <a:rPr lang="pl-PL" sz="1500" b="1" i="1" dirty="0" smtClean="0">
                <a:latin typeface="Times New Roman" pitchFamily="18" charset="0"/>
                <a:cs typeface="Times New Roman" pitchFamily="18" charset="0"/>
              </a:rPr>
              <a:t>7. </a:t>
            </a:r>
            <a:r>
              <a:rPr lang="pl-PL" sz="1500" b="1" dirty="0" smtClean="0">
                <a:latin typeface="Times New Roman" pitchFamily="18" charset="0"/>
                <a:cs typeface="Times New Roman" pitchFamily="18" charset="0"/>
              </a:rPr>
              <a:t>Chwyt Sztandarem</a:t>
            </a:r>
          </a:p>
          <a:p>
            <a:pPr algn="just">
              <a:buNone/>
            </a:pPr>
            <a:endParaRPr lang="pl-PL" sz="1500" b="1" dirty="0" smtClean="0">
              <a:latin typeface="Times New Roman" pitchFamily="18" charset="0"/>
              <a:cs typeface="Times New Roman" pitchFamily="18" charset="0"/>
            </a:endParaRPr>
          </a:p>
          <a:p>
            <a:pPr algn="just">
              <a:buNone/>
            </a:pPr>
            <a:r>
              <a:rPr lang="pl-PL" sz="1800" i="1" dirty="0" smtClean="0">
                <a:latin typeface="Times New Roman" pitchFamily="18" charset="0"/>
                <a:cs typeface="Times New Roman" pitchFamily="18" charset="0"/>
              </a:rPr>
              <a:t>7.1.  </a:t>
            </a:r>
            <a:r>
              <a:rPr lang="pl-PL" sz="1800" dirty="0" smtClean="0">
                <a:latin typeface="Times New Roman" pitchFamily="18" charset="0"/>
                <a:cs typeface="Times New Roman" pitchFamily="18" charset="0"/>
              </a:rPr>
              <a:t>W skład pocztu sztandarowego wchodzi:</a:t>
            </a:r>
          </a:p>
          <a:p>
            <a:pPr algn="just"/>
            <a:r>
              <a:rPr lang="pl-PL" sz="1800" dirty="0" smtClean="0">
                <a:latin typeface="Times New Roman" pitchFamily="18" charset="0"/>
                <a:cs typeface="Times New Roman" pitchFamily="18" charset="0"/>
              </a:rPr>
              <a:t>dowódca pocztu sztandarowego – oficer,</a:t>
            </a:r>
          </a:p>
          <a:p>
            <a:pPr algn="just"/>
            <a:r>
              <a:rPr lang="pl-PL" sz="1800" dirty="0" smtClean="0">
                <a:latin typeface="Times New Roman" pitchFamily="18" charset="0"/>
                <a:cs typeface="Times New Roman" pitchFamily="18" charset="0"/>
              </a:rPr>
              <a:t>sztandarowy  - aspirant lub podoficer,</a:t>
            </a:r>
          </a:p>
          <a:p>
            <a:pPr algn="just"/>
            <a:r>
              <a:rPr lang="pl-PL" sz="1800" dirty="0" smtClean="0">
                <a:latin typeface="Times New Roman" pitchFamily="18" charset="0"/>
                <a:cs typeface="Times New Roman" pitchFamily="18" charset="0"/>
              </a:rPr>
              <a:t>asystujący – podoficer.</a:t>
            </a:r>
          </a:p>
          <a:p>
            <a:pPr algn="just">
              <a:buNone/>
            </a:pPr>
            <a:endParaRPr lang="pl-PL" sz="1800" dirty="0" smtClean="0">
              <a:latin typeface="Times New Roman" pitchFamily="18" charset="0"/>
              <a:cs typeface="Times New Roman" pitchFamily="18" charset="0"/>
            </a:endParaRPr>
          </a:p>
          <a:p>
            <a:pPr algn="just">
              <a:buNone/>
            </a:pPr>
            <a:r>
              <a:rPr lang="pl-PL" sz="1800" i="1" dirty="0" smtClean="0">
                <a:latin typeface="Times New Roman" pitchFamily="18" charset="0"/>
                <a:cs typeface="Times New Roman" pitchFamily="18" charset="0"/>
              </a:rPr>
              <a:t>7.2. </a:t>
            </a:r>
            <a:r>
              <a:rPr lang="pl-PL" sz="1800" dirty="0" smtClean="0">
                <a:latin typeface="Times New Roman" pitchFamily="18" charset="0"/>
                <a:cs typeface="Times New Roman" pitchFamily="18" charset="0"/>
              </a:rPr>
              <a:t>Sztandarowy ma biało-czerwoną szarfę przełożoną przez prawe ramię. Biała połowa szarfy skierowana jest do kołnierza munduru sztandarowego. </a:t>
            </a:r>
          </a:p>
          <a:p>
            <a:pPr algn="just">
              <a:buNone/>
            </a:pPr>
            <a:endParaRPr lang="pl-PL" sz="1800" dirty="0" smtClean="0">
              <a:latin typeface="Times New Roman" pitchFamily="18" charset="0"/>
              <a:cs typeface="Times New Roman" pitchFamily="18" charset="0"/>
            </a:endParaRPr>
          </a:p>
          <a:p>
            <a:pPr algn="just">
              <a:buNone/>
            </a:pPr>
            <a:r>
              <a:rPr lang="pl-PL" sz="1800" i="1" dirty="0" smtClean="0">
                <a:latin typeface="Times New Roman" pitchFamily="18" charset="0"/>
                <a:cs typeface="Times New Roman" pitchFamily="18" charset="0"/>
              </a:rPr>
              <a:t>7.3.</a:t>
            </a:r>
            <a:r>
              <a:rPr lang="pl-PL" sz="1800" dirty="0" smtClean="0">
                <a:latin typeface="Times New Roman" pitchFamily="18" charset="0"/>
                <a:cs typeface="Times New Roman" pitchFamily="18" charset="0"/>
              </a:rPr>
              <a:t> Podczas uroczystości dopuszcza się dokonywanie zmian w składzie pocztu sztandarowego. </a:t>
            </a:r>
          </a:p>
          <a:p>
            <a:pPr algn="just">
              <a:buNone/>
            </a:pPr>
            <a:endParaRPr lang="pl-PL" sz="1400" dirty="0" smtClean="0">
              <a:latin typeface="Times New Roman" pitchFamily="18" charset="0"/>
              <a:cs typeface="Times New Roman" pitchFamily="18" charset="0"/>
            </a:endParaRPr>
          </a:p>
          <a:p>
            <a:pPr algn="just">
              <a:buNone/>
            </a:pPr>
            <a:endParaRPr lang="pl-PL" sz="1400" dirty="0" smtClean="0">
              <a:latin typeface="Times New Roman" pitchFamily="18" charset="0"/>
              <a:cs typeface="Times New Roman" pitchFamily="18" charset="0"/>
            </a:endParaRPr>
          </a:p>
          <a:p>
            <a:pPr algn="just">
              <a:buNone/>
            </a:pPr>
            <a:endParaRPr lang="pl-PL" sz="1400" dirty="0" smtClean="0">
              <a:latin typeface="Times New Roman" pitchFamily="18" charset="0"/>
              <a:cs typeface="Times New Roman" pitchFamily="18" charset="0"/>
            </a:endParaRPr>
          </a:p>
          <a:p>
            <a:pPr algn="just">
              <a:buNone/>
            </a:pPr>
            <a:endParaRPr lang="pl-PL" sz="1400" dirty="0" smtClean="0">
              <a:latin typeface="Times New Roman" pitchFamily="18" charset="0"/>
              <a:cs typeface="Times New Roman" pitchFamily="18" charset="0"/>
            </a:endParaRPr>
          </a:p>
          <a:p>
            <a:pPr algn="just">
              <a:buNone/>
            </a:pPr>
            <a:endParaRPr lang="pl-PL" sz="1400" dirty="0" smtClean="0">
              <a:latin typeface="Times New Roman" pitchFamily="18" charset="0"/>
              <a:cs typeface="Times New Roman" pitchFamily="18" charset="0"/>
            </a:endParaRPr>
          </a:p>
          <a:p>
            <a:pPr algn="just">
              <a:buNone/>
            </a:pPr>
            <a:endParaRPr lang="pl-PL" sz="1400" dirty="0" smtClean="0">
              <a:latin typeface="Times New Roman" pitchFamily="18" charset="0"/>
              <a:cs typeface="Times New Roman" pitchFamily="18" charset="0"/>
            </a:endParaRPr>
          </a:p>
          <a:p>
            <a:pPr algn="just">
              <a:buNone/>
            </a:pPr>
            <a:endParaRPr lang="pl-PL" sz="1400" dirty="0" smtClean="0">
              <a:latin typeface="Times New Roman" pitchFamily="18" charset="0"/>
              <a:cs typeface="Times New Roman" pitchFamily="18" charset="0"/>
            </a:endParaRPr>
          </a:p>
          <a:p>
            <a:pPr algn="just">
              <a:buNone/>
            </a:pPr>
            <a:endParaRPr lang="pl-PL" sz="1400" dirty="0" smtClean="0">
              <a:latin typeface="Times New Roman" pitchFamily="18" charset="0"/>
              <a:cs typeface="Times New Roman" pitchFamily="18" charset="0"/>
            </a:endParaRPr>
          </a:p>
          <a:p>
            <a:pPr algn="just">
              <a:buNone/>
            </a:pPr>
            <a:endParaRPr lang="pl-PL" sz="1400" dirty="0" smtClean="0">
              <a:latin typeface="Times New Roman" pitchFamily="18" charset="0"/>
              <a:cs typeface="Times New Roman" pitchFamily="18" charset="0"/>
            </a:endParaRPr>
          </a:p>
          <a:p>
            <a:pPr algn="just">
              <a:buNone/>
            </a:pPr>
            <a:endParaRPr lang="pl-PL"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57200"/>
            <a:ext cx="8686800" cy="379512"/>
          </a:xfrm>
        </p:spPr>
        <p:txBody>
          <a:bodyPr>
            <a:normAutofit fontScale="90000"/>
          </a:bodyPr>
          <a:lstStyle/>
          <a:p>
            <a:r>
              <a:rPr lang="pl-PL" b="1" dirty="0" smtClean="0">
                <a:latin typeface="Times New Roman" pitchFamily="18" charset="0"/>
                <a:cs typeface="Times New Roman" pitchFamily="18" charset="0"/>
              </a:rPr>
              <a:t>Poczet sztandarowy</a:t>
            </a:r>
            <a:endParaRPr lang="pl-PL" dirty="0"/>
          </a:p>
        </p:txBody>
      </p:sp>
      <p:sp>
        <p:nvSpPr>
          <p:cNvPr id="3" name="Symbol zastępczy zawartości 2"/>
          <p:cNvSpPr>
            <a:spLocks noGrp="1"/>
          </p:cNvSpPr>
          <p:nvPr>
            <p:ph idx="1"/>
          </p:nvPr>
        </p:nvSpPr>
        <p:spPr>
          <a:xfrm>
            <a:off x="304800" y="1124744"/>
            <a:ext cx="8686800" cy="5544616"/>
          </a:xfrm>
        </p:spPr>
        <p:txBody>
          <a:bodyPr>
            <a:normAutofit fontScale="47500" lnSpcReduction="20000"/>
          </a:bodyPr>
          <a:lstStyle/>
          <a:p>
            <a:pPr algn="just">
              <a:buNone/>
            </a:pPr>
            <a:r>
              <a:rPr lang="pl-PL" i="1" dirty="0" smtClean="0">
                <a:latin typeface="Times New Roman" pitchFamily="18" charset="0"/>
                <a:cs typeface="Times New Roman" pitchFamily="18" charset="0"/>
              </a:rPr>
              <a:t>7.4. </a:t>
            </a:r>
            <a:r>
              <a:rPr lang="pl-PL" b="1" i="1" dirty="0" smtClean="0">
                <a:latin typeface="Times New Roman" pitchFamily="18" charset="0"/>
                <a:cs typeface="Times New Roman" pitchFamily="18" charset="0"/>
              </a:rPr>
              <a:t>W postawie zasadniczej</a:t>
            </a:r>
            <a:r>
              <a:rPr lang="pl-PL" i="1" dirty="0" smtClean="0">
                <a:latin typeface="Times New Roman" pitchFamily="18" charset="0"/>
                <a:cs typeface="Times New Roman" pitchFamily="18" charset="0"/>
              </a:rPr>
              <a:t> </a:t>
            </a:r>
            <a:r>
              <a:rPr lang="pl-PL" dirty="0" smtClean="0">
                <a:latin typeface="Times New Roman" pitchFamily="18" charset="0"/>
                <a:cs typeface="Times New Roman" pitchFamily="18" charset="0"/>
              </a:rPr>
              <a:t>ze sztandarem u nogi (rys. 6) sztandarowy trzyma sztandar postawiony na trzewiku drzewca przy prawej nodze na linii czubka buta. Drzewce przytrzymuje prawą ręką powyżej pasa głównego, łokieć prawej ręki lekko przyciska do ciała. </a:t>
            </a:r>
            <a:r>
              <a:rPr lang="pl-PL" b="1" dirty="0" smtClean="0">
                <a:latin typeface="Times New Roman" pitchFamily="18" charset="0"/>
                <a:cs typeface="Times New Roman" pitchFamily="18" charset="0"/>
              </a:rPr>
              <a:t>W postawie swobodnej</a:t>
            </a:r>
            <a:r>
              <a:rPr lang="pl-PL" dirty="0" smtClean="0">
                <a:latin typeface="Times New Roman" pitchFamily="18" charset="0"/>
                <a:cs typeface="Times New Roman" pitchFamily="18" charset="0"/>
              </a:rPr>
              <a:t> również trzyma sztandar przy prawej nodze.</a:t>
            </a:r>
          </a:p>
          <a:p>
            <a:pPr algn="just">
              <a:buNone/>
            </a:pPr>
            <a:r>
              <a:rPr lang="pl-PL" dirty="0" smtClean="0">
                <a:latin typeface="Times New Roman" pitchFamily="18" charset="0"/>
                <a:cs typeface="Times New Roman" pitchFamily="18" charset="0"/>
              </a:rPr>
              <a:t>	Sztandarem wykonuje się następujące chwyty: „na ramię", „prezentuj" i „do nogi".</a:t>
            </a:r>
          </a:p>
          <a:p>
            <a:pPr algn="just">
              <a:buNone/>
            </a:pPr>
            <a:r>
              <a:rPr lang="pl-PL" dirty="0" smtClean="0">
                <a:latin typeface="Times New Roman" pitchFamily="18" charset="0"/>
                <a:cs typeface="Times New Roman" pitchFamily="18" charset="0"/>
              </a:rPr>
              <a:t>	Wykonując chwyt</a:t>
            </a:r>
            <a:r>
              <a:rPr lang="pl-PL" b="1" dirty="0" smtClean="0">
                <a:latin typeface="Times New Roman" pitchFamily="18" charset="0"/>
                <a:cs typeface="Times New Roman" pitchFamily="18" charset="0"/>
              </a:rPr>
              <a:t> „na ramię"</a:t>
            </a:r>
            <a:r>
              <a:rPr lang="pl-PL" dirty="0" smtClean="0">
                <a:latin typeface="Times New Roman" pitchFamily="18" charset="0"/>
                <a:cs typeface="Times New Roman" pitchFamily="18" charset="0"/>
              </a:rPr>
              <a:t> (rys. 8), sztandarowy kładzie drzewce prawą ręką (pomagając sobie lewą) </a:t>
            </a:r>
            <a:br>
              <a:rPr lang="pl-PL" dirty="0" smtClean="0">
                <a:latin typeface="Times New Roman" pitchFamily="18" charset="0"/>
                <a:cs typeface="Times New Roman" pitchFamily="18" charset="0"/>
              </a:rPr>
            </a:br>
            <a:r>
              <a:rPr lang="pl-PL" dirty="0" smtClean="0">
                <a:latin typeface="Times New Roman" pitchFamily="18" charset="0"/>
                <a:cs typeface="Times New Roman" pitchFamily="18" charset="0"/>
              </a:rPr>
              <a:t>na prawe ramię i trzyma je pod kątem 45'. Płat sztandaru musi być oddalony od barku na szerokość około </a:t>
            </a:r>
            <a:br>
              <a:rPr lang="pl-PL" dirty="0" smtClean="0">
                <a:latin typeface="Times New Roman" pitchFamily="18" charset="0"/>
                <a:cs typeface="Times New Roman" pitchFamily="18" charset="0"/>
              </a:rPr>
            </a:br>
            <a:r>
              <a:rPr lang="pl-PL" dirty="0" smtClean="0">
                <a:latin typeface="Times New Roman" pitchFamily="18" charset="0"/>
                <a:cs typeface="Times New Roman" pitchFamily="18" charset="0"/>
              </a:rPr>
              <a:t>-30 </a:t>
            </a:r>
            <a:r>
              <a:rPr lang="pl-PL" dirty="0" err="1" smtClean="0">
                <a:latin typeface="Times New Roman" pitchFamily="18" charset="0"/>
                <a:cs typeface="Times New Roman" pitchFamily="18" charset="0"/>
              </a:rPr>
              <a:t>cm</a:t>
            </a:r>
            <a:r>
              <a:rPr lang="pl-PL" dirty="0" smtClean="0">
                <a:latin typeface="Times New Roman" pitchFamily="18" charset="0"/>
                <a:cs typeface="Times New Roman" pitchFamily="18" charset="0"/>
              </a:rPr>
              <a:t>.        </a:t>
            </a:r>
          </a:p>
          <a:p>
            <a:pPr algn="just">
              <a:buNone/>
            </a:pPr>
            <a:r>
              <a:rPr lang="pl-PL" sz="2800" dirty="0" smtClean="0">
                <a:latin typeface="Times New Roman" pitchFamily="18" charset="0"/>
                <a:cs typeface="Times New Roman" pitchFamily="18" charset="0"/>
              </a:rPr>
              <a:t>Rys. 6.		              Rys. 7. 		           Rys. 8. </a:t>
            </a:r>
          </a:p>
          <a:p>
            <a:pPr algn="just">
              <a:buNone/>
            </a:pPr>
            <a:endParaRPr lang="pl-PL" sz="2800" dirty="0" smtClean="0">
              <a:latin typeface="Times New Roman" pitchFamily="18" charset="0"/>
              <a:cs typeface="Times New Roman" pitchFamily="18" charset="0"/>
            </a:endParaRPr>
          </a:p>
          <a:p>
            <a:pPr algn="just">
              <a:buNone/>
            </a:pPr>
            <a:endParaRPr lang="pl-PL" sz="2800" dirty="0" smtClean="0">
              <a:latin typeface="Times New Roman" pitchFamily="18" charset="0"/>
              <a:cs typeface="Times New Roman" pitchFamily="18" charset="0"/>
            </a:endParaRPr>
          </a:p>
          <a:p>
            <a:pPr algn="just">
              <a:buNone/>
            </a:pPr>
            <a:endParaRPr lang="pl-PL" sz="2800" dirty="0" smtClean="0">
              <a:latin typeface="Times New Roman" pitchFamily="18" charset="0"/>
              <a:cs typeface="Times New Roman" pitchFamily="18" charset="0"/>
            </a:endParaRPr>
          </a:p>
          <a:p>
            <a:pPr algn="just">
              <a:buNone/>
            </a:pPr>
            <a:endParaRPr lang="pl-PL" sz="2800" dirty="0" smtClean="0">
              <a:latin typeface="Times New Roman" pitchFamily="18" charset="0"/>
              <a:cs typeface="Times New Roman" pitchFamily="18" charset="0"/>
            </a:endParaRPr>
          </a:p>
          <a:p>
            <a:pPr algn="just">
              <a:buNone/>
            </a:pPr>
            <a:endParaRPr lang="pl-PL" sz="2800" dirty="0" smtClean="0">
              <a:latin typeface="Times New Roman" pitchFamily="18" charset="0"/>
              <a:cs typeface="Times New Roman" pitchFamily="18" charset="0"/>
            </a:endParaRPr>
          </a:p>
          <a:p>
            <a:pPr algn="just">
              <a:buNone/>
            </a:pPr>
            <a:endParaRPr lang="pl-PL" sz="2800" dirty="0" smtClean="0">
              <a:latin typeface="Times New Roman" pitchFamily="18" charset="0"/>
              <a:cs typeface="Times New Roman" pitchFamily="18" charset="0"/>
            </a:endParaRPr>
          </a:p>
          <a:p>
            <a:pPr algn="just">
              <a:buNone/>
            </a:pPr>
            <a:endParaRPr lang="pl-PL" sz="2800" dirty="0" smtClean="0">
              <a:latin typeface="Times New Roman" pitchFamily="18" charset="0"/>
              <a:cs typeface="Times New Roman" pitchFamily="18" charset="0"/>
            </a:endParaRPr>
          </a:p>
          <a:p>
            <a:pPr algn="just">
              <a:buNone/>
            </a:pPr>
            <a:endParaRPr lang="pl-PL" sz="2800" dirty="0" smtClean="0">
              <a:latin typeface="Times New Roman" pitchFamily="18" charset="0"/>
              <a:cs typeface="Times New Roman" pitchFamily="18" charset="0"/>
            </a:endParaRPr>
          </a:p>
          <a:p>
            <a:pPr algn="just">
              <a:buNone/>
            </a:pPr>
            <a:endParaRPr lang="pl-PL" sz="2800" dirty="0" smtClean="0">
              <a:latin typeface="Times New Roman" pitchFamily="18" charset="0"/>
              <a:cs typeface="Times New Roman" pitchFamily="18" charset="0"/>
            </a:endParaRPr>
          </a:p>
          <a:p>
            <a:pPr algn="just">
              <a:buNone/>
            </a:pPr>
            <a:endParaRPr lang="pl-PL" sz="2800" dirty="0" smtClean="0">
              <a:latin typeface="Times New Roman" pitchFamily="18" charset="0"/>
              <a:cs typeface="Times New Roman" pitchFamily="18" charset="0"/>
            </a:endParaRPr>
          </a:p>
          <a:p>
            <a:pPr algn="just">
              <a:buNone/>
            </a:pPr>
            <a:endParaRPr lang="pl-PL" sz="2800" dirty="0" smtClean="0">
              <a:latin typeface="Times New Roman" pitchFamily="18" charset="0"/>
              <a:cs typeface="Times New Roman" pitchFamily="18" charset="0"/>
            </a:endParaRPr>
          </a:p>
          <a:p>
            <a:pPr algn="just">
              <a:buNone/>
            </a:pPr>
            <a:endParaRPr lang="pl-PL" sz="2800" dirty="0" smtClean="0">
              <a:latin typeface="Times New Roman" pitchFamily="18" charset="0"/>
              <a:cs typeface="Times New Roman" pitchFamily="18" charset="0"/>
            </a:endParaRPr>
          </a:p>
          <a:p>
            <a:pPr algn="just">
              <a:buNone/>
            </a:pPr>
            <a:endParaRPr lang="pl-PL" sz="2800" dirty="0" smtClean="0">
              <a:latin typeface="Times New Roman" pitchFamily="18" charset="0"/>
              <a:cs typeface="Times New Roman" pitchFamily="18" charset="0"/>
            </a:endParaRPr>
          </a:p>
          <a:p>
            <a:pPr algn="just">
              <a:buNone/>
            </a:pPr>
            <a:endParaRPr lang="pl-PL" sz="2800" dirty="0" smtClean="0">
              <a:latin typeface="Times New Roman" pitchFamily="18" charset="0"/>
              <a:cs typeface="Times New Roman" pitchFamily="18" charset="0"/>
            </a:endParaRPr>
          </a:p>
          <a:p>
            <a:pPr algn="just">
              <a:buNone/>
            </a:pPr>
            <a:endParaRPr lang="pl-PL" sz="2800" dirty="0" smtClean="0">
              <a:latin typeface="Times New Roman" pitchFamily="18" charset="0"/>
              <a:cs typeface="Times New Roman" pitchFamily="18" charset="0"/>
            </a:endParaRPr>
          </a:p>
          <a:p>
            <a:pPr algn="just">
              <a:buNone/>
            </a:pPr>
            <a:r>
              <a:rPr lang="pl-PL" sz="2800" dirty="0" smtClean="0">
                <a:latin typeface="Times New Roman" pitchFamily="18" charset="0"/>
                <a:cs typeface="Times New Roman" pitchFamily="18" charset="0"/>
              </a:rPr>
              <a:t>	</a:t>
            </a:r>
            <a:r>
              <a:rPr lang="pl-PL" sz="2400" dirty="0" smtClean="0">
                <a:latin typeface="Times New Roman" pitchFamily="18" charset="0"/>
                <a:cs typeface="Times New Roman" pitchFamily="18" charset="0"/>
              </a:rPr>
              <a:t>Rys. 6. Sztandarowy ze sztandarem w postawie zasadniczej.</a:t>
            </a:r>
          </a:p>
          <a:p>
            <a:pPr algn="just">
              <a:buNone/>
            </a:pPr>
            <a:r>
              <a:rPr lang="pl-PL" sz="2400" dirty="0" smtClean="0">
                <a:latin typeface="Times New Roman" pitchFamily="18" charset="0"/>
                <a:cs typeface="Times New Roman" pitchFamily="18" charset="0"/>
              </a:rPr>
              <a:t>	Rys. 7. Sztandarowy ze sztandarem w postawie „ prezentuj”.</a:t>
            </a:r>
          </a:p>
          <a:p>
            <a:pPr algn="just">
              <a:buNone/>
            </a:pPr>
            <a:r>
              <a:rPr lang="pl-PL" sz="2400" dirty="0" smtClean="0">
                <a:latin typeface="Times New Roman" pitchFamily="18" charset="0"/>
                <a:cs typeface="Times New Roman" pitchFamily="18" charset="0"/>
              </a:rPr>
              <a:t>	Rys. 8. Sztandarowy ze sztandarem w postawie „na ramię”.</a:t>
            </a:r>
          </a:p>
          <a:p>
            <a:endParaRPr lang="pl-PL" dirty="0"/>
          </a:p>
        </p:txBody>
      </p:sp>
      <p:pic>
        <p:nvPicPr>
          <p:cNvPr id="7" name="Picture 3"/>
          <p:cNvPicPr>
            <a:picLocks noChangeAspect="1" noChangeArrowheads="1"/>
          </p:cNvPicPr>
          <p:nvPr/>
        </p:nvPicPr>
        <p:blipFill>
          <a:blip r:embed="rId2" cstate="print"/>
          <a:srcRect/>
          <a:stretch>
            <a:fillRect/>
          </a:stretch>
        </p:blipFill>
        <p:spPr bwMode="auto">
          <a:xfrm>
            <a:off x="5940152" y="2852936"/>
            <a:ext cx="2752636" cy="2592288"/>
          </a:xfrm>
          <a:prstGeom prst="rect">
            <a:avLst/>
          </a:prstGeom>
          <a:noFill/>
          <a:ln w="9525">
            <a:noFill/>
            <a:miter lim="800000"/>
            <a:headEnd/>
            <a:tailEnd/>
          </a:ln>
        </p:spPr>
      </p:pic>
      <p:pic>
        <p:nvPicPr>
          <p:cNvPr id="8" name="Picture 4"/>
          <p:cNvPicPr>
            <a:picLocks noChangeAspect="1" noChangeArrowheads="1"/>
          </p:cNvPicPr>
          <p:nvPr/>
        </p:nvPicPr>
        <p:blipFill>
          <a:blip r:embed="rId3" cstate="print"/>
          <a:srcRect/>
          <a:stretch>
            <a:fillRect/>
          </a:stretch>
        </p:blipFill>
        <p:spPr bwMode="auto">
          <a:xfrm>
            <a:off x="899592" y="2852936"/>
            <a:ext cx="1759053" cy="2592288"/>
          </a:xfrm>
          <a:prstGeom prst="rect">
            <a:avLst/>
          </a:prstGeom>
          <a:noFill/>
          <a:ln w="9525">
            <a:noFill/>
            <a:miter lim="800000"/>
            <a:headEnd/>
            <a:tailEnd/>
          </a:ln>
        </p:spPr>
      </p:pic>
      <p:pic>
        <p:nvPicPr>
          <p:cNvPr id="9" name="Picture 5"/>
          <p:cNvPicPr>
            <a:picLocks noChangeAspect="1" noChangeArrowheads="1"/>
          </p:cNvPicPr>
          <p:nvPr/>
        </p:nvPicPr>
        <p:blipFill>
          <a:blip r:embed="rId4" cstate="print"/>
          <a:srcRect/>
          <a:stretch>
            <a:fillRect/>
          </a:stretch>
        </p:blipFill>
        <p:spPr bwMode="auto">
          <a:xfrm>
            <a:off x="3275856" y="2852936"/>
            <a:ext cx="2010035"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188640"/>
            <a:ext cx="8686800" cy="360040"/>
          </a:xfrm>
        </p:spPr>
        <p:txBody>
          <a:bodyPr>
            <a:normAutofit fontScale="90000"/>
          </a:bodyPr>
          <a:lstStyle/>
          <a:p>
            <a:r>
              <a:rPr lang="pl-PL" sz="2800" b="1" dirty="0" smtClean="0">
                <a:latin typeface="Times New Roman" pitchFamily="18" charset="0"/>
                <a:cs typeface="Times New Roman" pitchFamily="18" charset="0"/>
              </a:rPr>
              <a:t>Poczet sztandarowy</a:t>
            </a:r>
            <a:endParaRPr lang="pl-PL" sz="2800" dirty="0"/>
          </a:p>
        </p:txBody>
      </p:sp>
      <p:sp>
        <p:nvSpPr>
          <p:cNvPr id="5" name="Symbol zastępczy zawartości 4"/>
          <p:cNvSpPr>
            <a:spLocks noGrp="1"/>
          </p:cNvSpPr>
          <p:nvPr>
            <p:ph idx="1"/>
          </p:nvPr>
        </p:nvSpPr>
        <p:spPr>
          <a:xfrm>
            <a:off x="251520" y="692696"/>
            <a:ext cx="8686800" cy="6048672"/>
          </a:xfrm>
        </p:spPr>
        <p:txBody>
          <a:bodyPr>
            <a:normAutofit fontScale="92500" lnSpcReduction="10000"/>
          </a:bodyPr>
          <a:lstStyle/>
          <a:p>
            <a:pPr algn="just">
              <a:buNone/>
            </a:pPr>
            <a:r>
              <a:rPr lang="pl-PL" sz="1600" i="1" dirty="0" smtClean="0">
                <a:latin typeface="Times New Roman" pitchFamily="18" charset="0"/>
                <a:cs typeface="Times New Roman" pitchFamily="18" charset="0"/>
              </a:rPr>
              <a:t>7.5. </a:t>
            </a:r>
            <a:r>
              <a:rPr lang="pl-PL" sz="1600" dirty="0" smtClean="0">
                <a:latin typeface="Times New Roman" pitchFamily="18" charset="0"/>
                <a:cs typeface="Times New Roman" pitchFamily="18" charset="0"/>
              </a:rPr>
              <a:t>Wykonując chwyt</a:t>
            </a:r>
            <a:r>
              <a:rPr lang="pl-PL" sz="1600" b="1" dirty="0" smtClean="0">
                <a:latin typeface="Times New Roman" pitchFamily="18" charset="0"/>
                <a:cs typeface="Times New Roman" pitchFamily="18" charset="0"/>
              </a:rPr>
              <a:t> „prezentuj"</a:t>
            </a:r>
            <a:r>
              <a:rPr lang="pl-PL" sz="1600" dirty="0" smtClean="0">
                <a:latin typeface="Times New Roman" pitchFamily="18" charset="0"/>
                <a:cs typeface="Times New Roman" pitchFamily="18" charset="0"/>
              </a:rPr>
              <a:t> (rys. 7) z położenia „do nogi", podnosi sztandar prawą ręką i ustawia </a:t>
            </a:r>
            <a:br>
              <a:rPr lang="pl-PL" sz="1600" dirty="0" smtClean="0">
                <a:latin typeface="Times New Roman" pitchFamily="18" charset="0"/>
                <a:cs typeface="Times New Roman" pitchFamily="18" charset="0"/>
              </a:rPr>
            </a:br>
            <a:r>
              <a:rPr lang="pl-PL" sz="1600" dirty="0" smtClean="0">
                <a:latin typeface="Times New Roman" pitchFamily="18" charset="0"/>
                <a:cs typeface="Times New Roman" pitchFamily="18" charset="0"/>
              </a:rPr>
              <a:t>w położeniu pionowym przy prawym ramieniu (dłoń prawej ręki znajduje się na wysokości barku), następnie lewą ręką chwyta drzewce sztandaru tuż pod prawą, po czym opuszcza prawą rękę na całą długość, obejmując nią dolną część drzewca.</a:t>
            </a:r>
          </a:p>
          <a:p>
            <a:pPr algn="just">
              <a:buNone/>
            </a:pPr>
            <a:r>
              <a:rPr lang="pl-PL" sz="1600" dirty="0" smtClean="0">
                <a:latin typeface="Times New Roman" pitchFamily="18" charset="0"/>
                <a:cs typeface="Times New Roman" pitchFamily="18" charset="0"/>
              </a:rPr>
              <a:t>	Wykonując chwyt</a:t>
            </a:r>
            <a:r>
              <a:rPr lang="pl-PL" sz="1600" b="1" dirty="0" smtClean="0">
                <a:latin typeface="Times New Roman" pitchFamily="18" charset="0"/>
                <a:cs typeface="Times New Roman" pitchFamily="18" charset="0"/>
              </a:rPr>
              <a:t> „do nogi" </a:t>
            </a:r>
            <a:r>
              <a:rPr lang="pl-PL" sz="1600" dirty="0" smtClean="0">
                <a:latin typeface="Times New Roman" pitchFamily="18" charset="0"/>
                <a:cs typeface="Times New Roman" pitchFamily="18" charset="0"/>
              </a:rPr>
              <a:t>z położenia </a:t>
            </a:r>
            <a:r>
              <a:rPr lang="pl-PL" sz="1600" i="1" dirty="0" smtClean="0">
                <a:latin typeface="Times New Roman" pitchFamily="18" charset="0"/>
                <a:cs typeface="Times New Roman" pitchFamily="18" charset="0"/>
              </a:rPr>
              <a:t>„prezentuj" </a:t>
            </a:r>
            <a:r>
              <a:rPr lang="pl-PL" sz="1600" dirty="0" smtClean="0">
                <a:latin typeface="Times New Roman" pitchFamily="18" charset="0"/>
                <a:cs typeface="Times New Roman" pitchFamily="18" charset="0"/>
              </a:rPr>
              <a:t>lub z położenia </a:t>
            </a:r>
            <a:r>
              <a:rPr lang="pl-PL" sz="1600" i="1" dirty="0" smtClean="0">
                <a:latin typeface="Times New Roman" pitchFamily="18" charset="0"/>
                <a:cs typeface="Times New Roman" pitchFamily="18" charset="0"/>
              </a:rPr>
              <a:t>„na ramię", </a:t>
            </a:r>
            <a:r>
              <a:rPr lang="pl-PL" sz="1600" dirty="0" smtClean="0">
                <a:latin typeface="Times New Roman" pitchFamily="18" charset="0"/>
                <a:cs typeface="Times New Roman" pitchFamily="18" charset="0"/>
              </a:rPr>
              <a:t>przenosi sztandar prawą ręką (pomagając sobie lewą) do nogi.</a:t>
            </a:r>
          </a:p>
          <a:p>
            <a:pPr algn="just">
              <a:buNone/>
            </a:pPr>
            <a:r>
              <a:rPr lang="pl-PL" sz="1600" dirty="0" smtClean="0">
                <a:latin typeface="Times New Roman" pitchFamily="18" charset="0"/>
                <a:cs typeface="Times New Roman" pitchFamily="18" charset="0"/>
              </a:rPr>
              <a:t>	Na podaną kompanii honorowej komendę „</a:t>
            </a:r>
            <a:r>
              <a:rPr lang="pl-PL" sz="1600" b="1" dirty="0" smtClean="0">
                <a:latin typeface="Times New Roman" pitchFamily="18" charset="0"/>
                <a:cs typeface="Times New Roman" pitchFamily="18" charset="0"/>
              </a:rPr>
              <a:t>Na</a:t>
            </a:r>
            <a:r>
              <a:rPr lang="pl-PL" sz="1600" dirty="0" smtClean="0">
                <a:latin typeface="Times New Roman" pitchFamily="18" charset="0"/>
                <a:cs typeface="Times New Roman" pitchFamily="18" charset="0"/>
              </a:rPr>
              <a:t> </a:t>
            </a:r>
            <a:r>
              <a:rPr lang="pl-PL" sz="1600" b="1" dirty="0" smtClean="0">
                <a:latin typeface="Times New Roman" pitchFamily="18" charset="0"/>
                <a:cs typeface="Times New Roman" pitchFamily="18" charset="0"/>
              </a:rPr>
              <a:t>prawo</a:t>
            </a:r>
            <a:r>
              <a:rPr lang="pl-PL" sz="1600" dirty="0" smtClean="0">
                <a:latin typeface="Times New Roman" pitchFamily="18" charset="0"/>
                <a:cs typeface="Times New Roman" pitchFamily="18" charset="0"/>
              </a:rPr>
              <a:t> (lewo) -</a:t>
            </a:r>
            <a:r>
              <a:rPr lang="pl-PL" sz="1600" b="1" dirty="0" smtClean="0">
                <a:latin typeface="Times New Roman" pitchFamily="18" charset="0"/>
                <a:cs typeface="Times New Roman" pitchFamily="18" charset="0"/>
              </a:rPr>
              <a:t> PATRZ"</a:t>
            </a:r>
            <a:r>
              <a:rPr lang="pl-PL" sz="1600" dirty="0" smtClean="0">
                <a:latin typeface="Times New Roman" pitchFamily="18" charset="0"/>
                <a:cs typeface="Times New Roman" pitchFamily="18" charset="0"/>
              </a:rPr>
              <a:t> sztandarowy wykonuje sztandarem chwyt </a:t>
            </a:r>
            <a:r>
              <a:rPr lang="pl-PL" sz="1600" i="1" dirty="0" smtClean="0">
                <a:latin typeface="Times New Roman" pitchFamily="18" charset="0"/>
                <a:cs typeface="Times New Roman" pitchFamily="18" charset="0"/>
              </a:rPr>
              <a:t>„prezentuj„ </a:t>
            </a:r>
            <a:r>
              <a:rPr lang="pl-PL" sz="1600" dirty="0" smtClean="0">
                <a:latin typeface="Times New Roman" pitchFamily="18" charset="0"/>
                <a:cs typeface="Times New Roman" pitchFamily="18" charset="0"/>
              </a:rPr>
              <a:t>(rys. 7).</a:t>
            </a:r>
            <a:r>
              <a:rPr lang="pl-PL" sz="1600" i="1" dirty="0" smtClean="0">
                <a:latin typeface="Times New Roman" pitchFamily="18" charset="0"/>
                <a:cs typeface="Times New Roman" pitchFamily="18" charset="0"/>
              </a:rPr>
              <a:t> </a:t>
            </a:r>
            <a:r>
              <a:rPr lang="pl-PL" sz="1600" dirty="0" smtClean="0">
                <a:latin typeface="Times New Roman" pitchFamily="18" charset="0"/>
                <a:cs typeface="Times New Roman" pitchFamily="18" charset="0"/>
              </a:rPr>
              <a:t>Przeniesienie sztandaru do nogi następuje na komendę</a:t>
            </a:r>
            <a:r>
              <a:rPr lang="pl-PL" sz="1600" b="1" dirty="0" smtClean="0">
                <a:latin typeface="Times New Roman" pitchFamily="18" charset="0"/>
                <a:cs typeface="Times New Roman" pitchFamily="18" charset="0"/>
              </a:rPr>
              <a:t> „BACZNOŚĆ".</a:t>
            </a:r>
          </a:p>
          <a:p>
            <a:pPr algn="just">
              <a:buNone/>
            </a:pPr>
            <a:r>
              <a:rPr lang="pl-PL" sz="1600" i="1" dirty="0" smtClean="0">
                <a:latin typeface="Times New Roman" pitchFamily="18" charset="0"/>
                <a:cs typeface="Times New Roman" pitchFamily="18" charset="0"/>
              </a:rPr>
              <a:t>7.6. </a:t>
            </a:r>
            <a:r>
              <a:rPr lang="pl-PL" sz="1600" b="1" i="1" dirty="0" smtClean="0">
                <a:latin typeface="Times New Roman" pitchFamily="18" charset="0"/>
                <a:cs typeface="Times New Roman" pitchFamily="18" charset="0"/>
              </a:rPr>
              <a:t>Salutowanie</a:t>
            </a:r>
            <a:r>
              <a:rPr lang="pl-PL" sz="1600" i="1" dirty="0" smtClean="0">
                <a:latin typeface="Times New Roman" pitchFamily="18" charset="0"/>
                <a:cs typeface="Times New Roman" pitchFamily="18" charset="0"/>
              </a:rPr>
              <a:t> </a:t>
            </a:r>
            <a:r>
              <a:rPr lang="pl-PL" sz="1600" dirty="0" smtClean="0">
                <a:latin typeface="Times New Roman" pitchFamily="18" charset="0"/>
                <a:cs typeface="Times New Roman" pitchFamily="18" charset="0"/>
              </a:rPr>
              <a:t>sztandarem w miejscu (rys. 9) wykonuje się z postawy </a:t>
            </a:r>
            <a:r>
              <a:rPr lang="pl-PL" sz="1600" i="1" dirty="0" smtClean="0">
                <a:latin typeface="Times New Roman" pitchFamily="18" charset="0"/>
                <a:cs typeface="Times New Roman" pitchFamily="18" charset="0"/>
              </a:rPr>
              <a:t>„prezentuj". </a:t>
            </a:r>
            <a:r>
              <a:rPr lang="pl-PL" sz="1600" dirty="0" smtClean="0">
                <a:latin typeface="Times New Roman" pitchFamily="18" charset="0"/>
                <a:cs typeface="Times New Roman" pitchFamily="18" charset="0"/>
              </a:rPr>
              <a:t>Gdy odbierający honory zbliży się na 5 kroków, sztandarowy robi zwrot w prawo w skos, z jednoczesnym wysunięciem lewej nogi w przód na odległość jednej stopy (30 cm), i pochyla sztandar w przód pod kątem do 45°. W tej postawie pozostaje dopóty, dopóki odbierający honory nie znajdzie się w odległości 5 kroku za sztandarem. Wówczas przenosi sztandar do postawy </a:t>
            </a:r>
            <a:r>
              <a:rPr lang="pl-PL" sz="1600" i="1" dirty="0" smtClean="0">
                <a:latin typeface="Times New Roman" pitchFamily="18" charset="0"/>
                <a:cs typeface="Times New Roman" pitchFamily="18" charset="0"/>
              </a:rPr>
              <a:t>„prezentuj". </a:t>
            </a:r>
            <a:r>
              <a:rPr lang="pl-PL" sz="1600" dirty="0" smtClean="0">
                <a:latin typeface="Times New Roman" pitchFamily="18" charset="0"/>
                <a:cs typeface="Times New Roman" pitchFamily="18" charset="0"/>
              </a:rPr>
              <a:t>W marszu salutuje się, opuszczając sztandar </a:t>
            </a:r>
            <a:br>
              <a:rPr lang="pl-PL" sz="1600" dirty="0" smtClean="0">
                <a:latin typeface="Times New Roman" pitchFamily="18" charset="0"/>
                <a:cs typeface="Times New Roman" pitchFamily="18" charset="0"/>
              </a:rPr>
            </a:br>
            <a:r>
              <a:rPr lang="pl-PL" sz="1600" dirty="0" smtClean="0">
                <a:latin typeface="Times New Roman" pitchFamily="18" charset="0"/>
                <a:cs typeface="Times New Roman" pitchFamily="18" charset="0"/>
              </a:rPr>
              <a:t>z położenia </a:t>
            </a:r>
            <a:r>
              <a:rPr lang="pl-PL" sz="1600" i="1" dirty="0" smtClean="0">
                <a:latin typeface="Times New Roman" pitchFamily="18" charset="0"/>
                <a:cs typeface="Times New Roman" pitchFamily="18" charset="0"/>
              </a:rPr>
              <a:t>„na ramię" </a:t>
            </a:r>
            <a:r>
              <a:rPr lang="pl-PL" sz="1600" dirty="0" smtClean="0">
                <a:latin typeface="Times New Roman" pitchFamily="18" charset="0"/>
                <a:cs typeface="Times New Roman" pitchFamily="18" charset="0"/>
              </a:rPr>
              <a:t>w taki sam sposób jak w miejscu. Sztandarowy pochyla sztandar na komendę „Na prawo -</a:t>
            </a:r>
            <a:r>
              <a:rPr lang="pl-PL" sz="1600" b="1" dirty="0" smtClean="0">
                <a:latin typeface="Times New Roman" pitchFamily="18" charset="0"/>
                <a:cs typeface="Times New Roman" pitchFamily="18" charset="0"/>
              </a:rPr>
              <a:t> PATRZ",</a:t>
            </a:r>
            <a:r>
              <a:rPr lang="pl-PL" sz="1600" dirty="0" smtClean="0">
                <a:latin typeface="Times New Roman" pitchFamily="18" charset="0"/>
                <a:cs typeface="Times New Roman" pitchFamily="18" charset="0"/>
              </a:rPr>
              <a:t> natomiast bierze na ramię na komendę </a:t>
            </a:r>
            <a:r>
              <a:rPr lang="pl-PL" sz="1600" b="1" dirty="0" smtClean="0">
                <a:latin typeface="Times New Roman" pitchFamily="18" charset="0"/>
                <a:cs typeface="Times New Roman" pitchFamily="18" charset="0"/>
              </a:rPr>
              <a:t>„BACZNOŚĆ".	</a:t>
            </a:r>
            <a:r>
              <a:rPr lang="pl-PL" sz="1400" b="1" dirty="0" smtClean="0">
                <a:latin typeface="Times New Roman" pitchFamily="18" charset="0"/>
                <a:cs typeface="Times New Roman" pitchFamily="18" charset="0"/>
              </a:rPr>
              <a:t>  </a:t>
            </a:r>
          </a:p>
          <a:p>
            <a:pPr algn="just">
              <a:buNone/>
            </a:pPr>
            <a:r>
              <a:rPr lang="pl-PL" sz="1400" b="1" dirty="0" smtClean="0">
                <a:latin typeface="Times New Roman" pitchFamily="18" charset="0"/>
                <a:cs typeface="Times New Roman" pitchFamily="18" charset="0"/>
              </a:rPr>
              <a:t>			 </a:t>
            </a:r>
            <a:r>
              <a:rPr lang="pl-PL" sz="1200" dirty="0" smtClean="0">
                <a:latin typeface="Times New Roman" pitchFamily="18" charset="0"/>
                <a:cs typeface="Times New Roman" pitchFamily="18" charset="0"/>
              </a:rPr>
              <a:t>Rys. 9</a:t>
            </a:r>
          </a:p>
          <a:p>
            <a:pPr algn="just">
              <a:buNone/>
            </a:pPr>
            <a:endParaRPr lang="pl-PL" sz="1200" dirty="0" smtClean="0">
              <a:latin typeface="Times New Roman" pitchFamily="18" charset="0"/>
              <a:cs typeface="Times New Roman" pitchFamily="18" charset="0"/>
            </a:endParaRPr>
          </a:p>
          <a:p>
            <a:pPr algn="just">
              <a:buNone/>
            </a:pPr>
            <a:endParaRPr lang="pl-PL" sz="1200" dirty="0" smtClean="0">
              <a:latin typeface="Times New Roman" pitchFamily="18" charset="0"/>
              <a:cs typeface="Times New Roman" pitchFamily="18" charset="0"/>
            </a:endParaRPr>
          </a:p>
          <a:p>
            <a:pPr algn="just">
              <a:buNone/>
            </a:pPr>
            <a:endParaRPr lang="pl-PL" sz="1200" dirty="0" smtClean="0">
              <a:latin typeface="Times New Roman" pitchFamily="18" charset="0"/>
              <a:cs typeface="Times New Roman" pitchFamily="18" charset="0"/>
            </a:endParaRPr>
          </a:p>
          <a:p>
            <a:pPr algn="just">
              <a:buNone/>
            </a:pPr>
            <a:endParaRPr lang="pl-PL" sz="1200" dirty="0" smtClean="0">
              <a:latin typeface="Times New Roman" pitchFamily="18" charset="0"/>
              <a:cs typeface="Times New Roman" pitchFamily="18" charset="0"/>
            </a:endParaRPr>
          </a:p>
          <a:p>
            <a:pPr algn="just">
              <a:buNone/>
            </a:pPr>
            <a:endParaRPr lang="pl-PL" sz="1200" dirty="0" smtClean="0">
              <a:latin typeface="Times New Roman" pitchFamily="18" charset="0"/>
              <a:cs typeface="Times New Roman" pitchFamily="18" charset="0"/>
            </a:endParaRPr>
          </a:p>
          <a:p>
            <a:pPr algn="just">
              <a:buNone/>
            </a:pPr>
            <a:endParaRPr lang="pl-PL" sz="1200" dirty="0" smtClean="0">
              <a:latin typeface="Times New Roman" pitchFamily="18" charset="0"/>
              <a:cs typeface="Times New Roman" pitchFamily="18" charset="0"/>
            </a:endParaRPr>
          </a:p>
          <a:p>
            <a:pPr algn="just">
              <a:buNone/>
            </a:pPr>
            <a:endParaRPr lang="pl-PL" sz="1200" dirty="0" smtClean="0">
              <a:latin typeface="Times New Roman" pitchFamily="18" charset="0"/>
              <a:cs typeface="Times New Roman" pitchFamily="18" charset="0"/>
            </a:endParaRPr>
          </a:p>
          <a:p>
            <a:pPr algn="just">
              <a:buNone/>
            </a:pPr>
            <a:endParaRPr lang="pl-PL" sz="1200" dirty="0" smtClean="0">
              <a:latin typeface="Times New Roman" pitchFamily="18" charset="0"/>
              <a:cs typeface="Times New Roman" pitchFamily="18" charset="0"/>
            </a:endParaRPr>
          </a:p>
          <a:p>
            <a:pPr algn="just">
              <a:buNone/>
            </a:pPr>
            <a:endParaRPr lang="pl-PL" sz="1200" dirty="0" smtClean="0">
              <a:latin typeface="Times New Roman" pitchFamily="18" charset="0"/>
              <a:cs typeface="Times New Roman" pitchFamily="18" charset="0"/>
            </a:endParaRPr>
          </a:p>
          <a:p>
            <a:pPr algn="just">
              <a:buNone/>
            </a:pPr>
            <a:endParaRPr lang="pl-PL" sz="1200" dirty="0" smtClean="0">
              <a:latin typeface="Times New Roman" pitchFamily="18" charset="0"/>
              <a:cs typeface="Times New Roman" pitchFamily="18" charset="0"/>
            </a:endParaRPr>
          </a:p>
          <a:p>
            <a:pPr algn="just">
              <a:buNone/>
            </a:pPr>
            <a:r>
              <a:rPr lang="pl-PL" sz="1400" dirty="0" smtClean="0">
                <a:latin typeface="Times New Roman" pitchFamily="18" charset="0"/>
                <a:cs typeface="Times New Roman" pitchFamily="18" charset="0"/>
              </a:rPr>
              <a:t>	</a:t>
            </a:r>
          </a:p>
          <a:p>
            <a:pPr algn="just">
              <a:buNone/>
            </a:pPr>
            <a:r>
              <a:rPr lang="pl-PL" sz="1400" dirty="0" smtClean="0">
                <a:latin typeface="Times New Roman" pitchFamily="18" charset="0"/>
                <a:cs typeface="Times New Roman" pitchFamily="18" charset="0"/>
              </a:rPr>
              <a:t>	</a:t>
            </a:r>
            <a:r>
              <a:rPr lang="pl-PL" sz="1300" dirty="0" smtClean="0">
                <a:latin typeface="Times New Roman" pitchFamily="18" charset="0"/>
                <a:cs typeface="Times New Roman" pitchFamily="18" charset="0"/>
              </a:rPr>
              <a:t>Rys. 9. Sztandarowy salutujący sztandarem w miejscu przez pochylenie.</a:t>
            </a:r>
          </a:p>
          <a:p>
            <a:pPr algn="just">
              <a:buNone/>
            </a:pPr>
            <a:endParaRPr lang="pl-PL" sz="1400" dirty="0" smtClean="0">
              <a:latin typeface="Times New Roman" pitchFamily="18" charset="0"/>
              <a:cs typeface="Times New Roman" pitchFamily="18" charset="0"/>
            </a:endParaRPr>
          </a:p>
          <a:p>
            <a:pPr algn="just">
              <a:buNone/>
            </a:pPr>
            <a:endParaRPr lang="pl-PL" sz="1400" dirty="0" smtClean="0">
              <a:latin typeface="Times New Roman" pitchFamily="18" charset="0"/>
              <a:cs typeface="Times New Roman" pitchFamily="18" charset="0"/>
            </a:endParaRPr>
          </a:p>
          <a:p>
            <a:pPr algn="just">
              <a:buNone/>
            </a:pPr>
            <a:endParaRPr lang="pl-PL" sz="1400" dirty="0" smtClean="0">
              <a:latin typeface="Times New Roman" pitchFamily="18" charset="0"/>
              <a:cs typeface="Times New Roman" pitchFamily="18" charset="0"/>
            </a:endParaRPr>
          </a:p>
          <a:p>
            <a:pPr algn="just">
              <a:buNone/>
            </a:pPr>
            <a:endParaRPr lang="pl-PL" sz="1400"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cstate="print"/>
          <a:srcRect/>
          <a:stretch>
            <a:fillRect/>
          </a:stretch>
        </p:blipFill>
        <p:spPr bwMode="auto">
          <a:xfrm>
            <a:off x="3275856" y="4221088"/>
            <a:ext cx="2376264" cy="22465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260648"/>
            <a:ext cx="8686800" cy="432048"/>
          </a:xfrm>
        </p:spPr>
        <p:txBody>
          <a:bodyPr>
            <a:normAutofit fontScale="90000"/>
          </a:bodyPr>
          <a:lstStyle/>
          <a:p>
            <a:r>
              <a:rPr lang="pl-PL" sz="2800" b="1" dirty="0" smtClean="0">
                <a:latin typeface="Times New Roman" pitchFamily="18" charset="0"/>
                <a:cs typeface="Times New Roman" pitchFamily="18" charset="0"/>
              </a:rPr>
              <a:t>Poczet sztandarowy</a:t>
            </a:r>
            <a:endParaRPr lang="pl-PL" sz="2800" dirty="0"/>
          </a:p>
        </p:txBody>
      </p:sp>
      <p:sp>
        <p:nvSpPr>
          <p:cNvPr id="3" name="Symbol zastępczy zawartości 2"/>
          <p:cNvSpPr>
            <a:spLocks noGrp="1"/>
          </p:cNvSpPr>
          <p:nvPr>
            <p:ph idx="1"/>
          </p:nvPr>
        </p:nvSpPr>
        <p:spPr>
          <a:xfrm>
            <a:off x="251520" y="1124744"/>
            <a:ext cx="8686800" cy="5544616"/>
          </a:xfrm>
        </p:spPr>
        <p:txBody>
          <a:bodyPr>
            <a:noAutofit/>
          </a:bodyPr>
          <a:lstStyle/>
          <a:p>
            <a:pPr algn="just">
              <a:buNone/>
            </a:pPr>
            <a:r>
              <a:rPr lang="pl-PL" sz="1800" i="1" dirty="0" smtClean="0">
                <a:solidFill>
                  <a:schemeClr val="tx1"/>
                </a:solidFill>
                <a:latin typeface="Times New Roman" pitchFamily="18" charset="0"/>
                <a:cs typeface="Times New Roman" pitchFamily="18" charset="0"/>
              </a:rPr>
              <a:t>7.7. </a:t>
            </a:r>
            <a:r>
              <a:rPr lang="pl-PL" sz="1800" dirty="0" smtClean="0">
                <a:solidFill>
                  <a:schemeClr val="tx1"/>
                </a:solidFill>
                <a:latin typeface="Times New Roman" pitchFamily="18" charset="0"/>
                <a:cs typeface="Times New Roman" pitchFamily="18" charset="0"/>
              </a:rPr>
              <a:t> Poczet sztandarowy podczas uroczystości religijnych.</a:t>
            </a:r>
          </a:p>
          <a:p>
            <a:pPr algn="just">
              <a:buNone/>
            </a:pPr>
            <a:endParaRPr lang="pl-PL" sz="1800" dirty="0" smtClean="0">
              <a:solidFill>
                <a:schemeClr val="tx1"/>
              </a:solidFill>
              <a:latin typeface="Times New Roman" pitchFamily="18" charset="0"/>
              <a:cs typeface="Times New Roman" pitchFamily="18" charset="0"/>
            </a:endParaRPr>
          </a:p>
          <a:p>
            <a:pPr algn="just">
              <a:buNone/>
            </a:pPr>
            <a:r>
              <a:rPr lang="pl-PL" sz="1800" dirty="0" smtClean="0">
                <a:latin typeface="Times New Roman" pitchFamily="18" charset="0"/>
                <a:cs typeface="Times New Roman" pitchFamily="18" charset="0"/>
              </a:rPr>
              <a:t>	Uroczystości o charakterze religijnym z udziałem asysty honorowej mogą być organizowane (</a:t>
            </a:r>
            <a:r>
              <a:rPr lang="pl-PL" sz="1800" i="1" dirty="0" smtClean="0">
                <a:latin typeface="Times New Roman" pitchFamily="18" charset="0"/>
                <a:cs typeface="Times New Roman" pitchFamily="18" charset="0"/>
              </a:rPr>
              <a:t>w uzgodnieniu z przedstawicielami kościołów i związków wyznaniowych</a:t>
            </a:r>
            <a:r>
              <a:rPr lang="pl-PL" sz="1800" dirty="0" smtClean="0">
                <a:latin typeface="Times New Roman" pitchFamily="18" charset="0"/>
                <a:cs typeface="Times New Roman" pitchFamily="18" charset="0"/>
              </a:rPr>
              <a:t>) w obiektach sakralnych (</a:t>
            </a:r>
            <a:r>
              <a:rPr lang="pl-PL" sz="1800" i="1" dirty="0" smtClean="0">
                <a:latin typeface="Times New Roman" pitchFamily="18" charset="0"/>
                <a:cs typeface="Times New Roman" pitchFamily="18" charset="0"/>
              </a:rPr>
              <a:t>np. Msza Święta, Nabożeństwo) lub poza nimi (np. polowa Msza Święta, Nabożeństwo polowe</a:t>
            </a:r>
            <a:r>
              <a:rPr lang="pl-PL" sz="1800" dirty="0" smtClean="0">
                <a:latin typeface="Times New Roman" pitchFamily="18" charset="0"/>
                <a:cs typeface="Times New Roman" pitchFamily="18" charset="0"/>
              </a:rPr>
              <a:t>). </a:t>
            </a:r>
          </a:p>
          <a:p>
            <a:pPr algn="just">
              <a:buNone/>
            </a:pPr>
            <a:endParaRPr lang="pl-PL" sz="1800" dirty="0" smtClean="0">
              <a:latin typeface="Times New Roman" pitchFamily="18" charset="0"/>
              <a:cs typeface="Times New Roman" pitchFamily="18" charset="0"/>
            </a:endParaRPr>
          </a:p>
          <a:p>
            <a:pPr algn="just">
              <a:buNone/>
            </a:pPr>
            <a:r>
              <a:rPr lang="pl-PL" sz="1800" dirty="0" smtClean="0">
                <a:solidFill>
                  <a:schemeClr val="tx1"/>
                </a:solidFill>
                <a:latin typeface="Times New Roman" pitchFamily="18" charset="0"/>
                <a:cs typeface="Times New Roman" pitchFamily="18" charset="0"/>
              </a:rPr>
              <a:t>	W przypadku uroczystości kościelnych jak i polowych obowiązuje regulamin musztry lecz może być on modyfikowany w uzgodnieniu lub po sugestiach księży (</a:t>
            </a:r>
            <a:r>
              <a:rPr lang="pl-PL" sz="1800" i="1" dirty="0" smtClean="0">
                <a:solidFill>
                  <a:schemeClr val="tx1"/>
                </a:solidFill>
                <a:latin typeface="Times New Roman" pitchFamily="18" charset="0"/>
                <a:cs typeface="Times New Roman" pitchFamily="18" charset="0"/>
              </a:rPr>
              <a:t>uwarunkowania budowlane kościołów/placów lub specyfika przebiegu Mszy Św</a:t>
            </a:r>
            <a:r>
              <a:rPr lang="pl-PL" sz="1800" dirty="0" smtClean="0">
                <a:solidFill>
                  <a:schemeClr val="tx1"/>
                </a:solidFill>
                <a:latin typeface="Times New Roman" pitchFamily="18" charset="0"/>
                <a:cs typeface="Times New Roman" pitchFamily="18" charset="0"/>
              </a:rPr>
              <a:t>.)</a:t>
            </a:r>
          </a:p>
          <a:p>
            <a:pPr algn="just">
              <a:buNone/>
            </a:pPr>
            <a:r>
              <a:rPr lang="pl-PL" sz="1800" i="1" dirty="0" smtClean="0">
                <a:solidFill>
                  <a:schemeClr val="tx1"/>
                </a:solidFill>
                <a:latin typeface="Times New Roman" pitchFamily="18" charset="0"/>
                <a:cs typeface="Times New Roman" pitchFamily="18" charset="0"/>
              </a:rPr>
              <a:t>	</a:t>
            </a:r>
            <a:r>
              <a:rPr lang="pl-PL" sz="1800" dirty="0" smtClean="0">
                <a:solidFill>
                  <a:schemeClr val="tx1"/>
                </a:solidFill>
                <a:latin typeface="Times New Roman" pitchFamily="18" charset="0"/>
                <a:cs typeface="Times New Roman" pitchFamily="18" charset="0"/>
              </a:rPr>
              <a:t>Podczas Mszy Św. poczty sztandarowe ustawiane są w wyznaczonym miejscu. Wybrane poczty mogą być ustawione w nawie głównej ołtarza lub po bokach. Poczty sztandarowe wykonują polecenia Dowódcy wprowadzającego poczty (</a:t>
            </a:r>
            <a:r>
              <a:rPr lang="pl-PL" sz="1800" i="1" dirty="0" smtClean="0">
                <a:solidFill>
                  <a:schemeClr val="tx1"/>
                </a:solidFill>
                <a:latin typeface="Times New Roman" pitchFamily="18" charset="0"/>
                <a:cs typeface="Times New Roman" pitchFamily="18" charset="0"/>
              </a:rPr>
              <a:t>jeśli jest ich duża liczba</a:t>
            </a:r>
            <a:r>
              <a:rPr lang="pl-PL" sz="1800" dirty="0" smtClean="0">
                <a:solidFill>
                  <a:schemeClr val="tx1"/>
                </a:solidFill>
                <a:latin typeface="Times New Roman" pitchFamily="18" charset="0"/>
                <a:cs typeface="Times New Roman" pitchFamily="18" charset="0"/>
              </a:rPr>
              <a:t>) lub Dowódcy konkretnego pocztu. Po wprowadzeniu, poczty sztandarowe wykonują polecenia Dowódcy Kompanii Reprezentacyjnej (</a:t>
            </a:r>
            <a:r>
              <a:rPr lang="pl-PL" sz="1800" i="1" dirty="0" smtClean="0">
                <a:solidFill>
                  <a:schemeClr val="tx1"/>
                </a:solidFill>
                <a:latin typeface="Times New Roman" pitchFamily="18" charset="0"/>
                <a:cs typeface="Times New Roman" pitchFamily="18" charset="0"/>
              </a:rPr>
              <a:t>jeśli taka bierze udział </a:t>
            </a:r>
            <a:br>
              <a:rPr lang="pl-PL" sz="1800" i="1" dirty="0" smtClean="0">
                <a:solidFill>
                  <a:schemeClr val="tx1"/>
                </a:solidFill>
                <a:latin typeface="Times New Roman" pitchFamily="18" charset="0"/>
                <a:cs typeface="Times New Roman" pitchFamily="18" charset="0"/>
              </a:rPr>
            </a:br>
            <a:r>
              <a:rPr lang="pl-PL" sz="1800" i="1" dirty="0" smtClean="0">
                <a:solidFill>
                  <a:schemeClr val="tx1"/>
                </a:solidFill>
                <a:latin typeface="Times New Roman" pitchFamily="18" charset="0"/>
                <a:cs typeface="Times New Roman" pitchFamily="18" charset="0"/>
              </a:rPr>
              <a:t>w uroczystości</a:t>
            </a:r>
            <a:r>
              <a:rPr lang="pl-PL" sz="1800" dirty="0" smtClean="0">
                <a:solidFill>
                  <a:schemeClr val="tx1"/>
                </a:solidFill>
                <a:latin typeface="Times New Roman" pitchFamily="18" charset="0"/>
                <a:cs typeface="Times New Roman" pitchFamily="18" charset="0"/>
              </a:rPr>
              <a:t>).</a:t>
            </a:r>
          </a:p>
          <a:p>
            <a:pPr algn="just">
              <a:buNone/>
            </a:pPr>
            <a:r>
              <a:rPr lang="pl-PL" sz="1500" i="1" dirty="0" smtClean="0">
                <a:solidFill>
                  <a:schemeClr val="tx1"/>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57200"/>
            <a:ext cx="8686800" cy="595536"/>
          </a:xfrm>
        </p:spPr>
        <p:txBody>
          <a:bodyPr>
            <a:normAutofit/>
          </a:bodyPr>
          <a:lstStyle/>
          <a:p>
            <a:r>
              <a:rPr lang="pl-PL" sz="2800" b="1" dirty="0" smtClean="0">
                <a:latin typeface="Times New Roman" pitchFamily="18" charset="0"/>
                <a:cs typeface="Times New Roman" pitchFamily="18" charset="0"/>
              </a:rPr>
              <a:t>Chwyty sztandarem</a:t>
            </a:r>
            <a:endParaRPr lang="pl-PL" sz="2800" dirty="0"/>
          </a:p>
        </p:txBody>
      </p:sp>
      <p:sp>
        <p:nvSpPr>
          <p:cNvPr id="3" name="Symbol zastępczy zawartości 2"/>
          <p:cNvSpPr>
            <a:spLocks noGrp="1"/>
          </p:cNvSpPr>
          <p:nvPr>
            <p:ph idx="1"/>
          </p:nvPr>
        </p:nvSpPr>
        <p:spPr>
          <a:xfrm>
            <a:off x="304800" y="1196752"/>
            <a:ext cx="8686800" cy="5472608"/>
          </a:xfrm>
        </p:spPr>
        <p:txBody>
          <a:bodyPr>
            <a:normAutofit/>
          </a:bodyPr>
          <a:lstStyle/>
          <a:p>
            <a:pPr algn="just">
              <a:buNone/>
            </a:pPr>
            <a:r>
              <a:rPr lang="pl-PL" sz="1900" dirty="0" smtClean="0">
                <a:solidFill>
                  <a:schemeClr val="tx1"/>
                </a:solidFill>
                <a:latin typeface="Times New Roman" pitchFamily="18" charset="0"/>
                <a:cs typeface="Times New Roman" pitchFamily="18" charset="0"/>
              </a:rPr>
              <a:t>Podczas Mszy Św. kilkakrotnie padają komendy „</a:t>
            </a:r>
            <a:r>
              <a:rPr lang="pl-PL" sz="1900" b="1" dirty="0" smtClean="0">
                <a:solidFill>
                  <a:schemeClr val="tx1"/>
                </a:solidFill>
                <a:latin typeface="Times New Roman" pitchFamily="18" charset="0"/>
                <a:cs typeface="Times New Roman" pitchFamily="18" charset="0"/>
              </a:rPr>
              <a:t>Baczność”</a:t>
            </a:r>
            <a:r>
              <a:rPr lang="pl-PL" sz="1900" dirty="0" smtClean="0">
                <a:solidFill>
                  <a:schemeClr val="tx1"/>
                </a:solidFill>
                <a:latin typeface="Times New Roman" pitchFamily="18" charset="0"/>
                <a:cs typeface="Times New Roman" pitchFamily="18" charset="0"/>
              </a:rPr>
              <a:t> i </a:t>
            </a:r>
            <a:r>
              <a:rPr lang="pl-PL" sz="1900" b="1" dirty="0" smtClean="0">
                <a:solidFill>
                  <a:schemeClr val="tx1"/>
                </a:solidFill>
                <a:latin typeface="Times New Roman" pitchFamily="18" charset="0"/>
                <a:cs typeface="Times New Roman" pitchFamily="18" charset="0"/>
              </a:rPr>
              <a:t>„ Na Prawo – patrz</a:t>
            </a:r>
            <a:r>
              <a:rPr lang="pl-PL" sz="1900" dirty="0" smtClean="0">
                <a:solidFill>
                  <a:schemeClr val="tx1"/>
                </a:solidFill>
                <a:latin typeface="Times New Roman" pitchFamily="18" charset="0"/>
                <a:cs typeface="Times New Roman" pitchFamily="18" charset="0"/>
              </a:rPr>
              <a:t>!”. W każdym przypadków poczty sztandarowe wykonują chwyt </a:t>
            </a:r>
            <a:r>
              <a:rPr lang="pl-PL" sz="1900" b="1" dirty="0" smtClean="0">
                <a:solidFill>
                  <a:schemeClr val="tx1"/>
                </a:solidFill>
                <a:latin typeface="Times New Roman" pitchFamily="18" charset="0"/>
                <a:cs typeface="Times New Roman" pitchFamily="18" charset="0"/>
              </a:rPr>
              <a:t>„prezentuj”</a:t>
            </a:r>
            <a:r>
              <a:rPr lang="pl-PL" sz="1900" dirty="0" smtClean="0">
                <a:solidFill>
                  <a:schemeClr val="tx1"/>
                </a:solidFill>
                <a:latin typeface="Times New Roman" pitchFamily="18" charset="0"/>
                <a:cs typeface="Times New Roman" pitchFamily="18" charset="0"/>
              </a:rPr>
              <a:t>, w kilku zaś po chwycie </a:t>
            </a:r>
            <a:r>
              <a:rPr lang="pl-PL" sz="1900" b="1" dirty="0" smtClean="0">
                <a:solidFill>
                  <a:schemeClr val="tx1"/>
                </a:solidFill>
                <a:latin typeface="Times New Roman" pitchFamily="18" charset="0"/>
                <a:cs typeface="Times New Roman" pitchFamily="18" charset="0"/>
              </a:rPr>
              <a:t>„prezentuj”</a:t>
            </a:r>
            <a:r>
              <a:rPr lang="pl-PL" sz="1900" dirty="0" smtClean="0">
                <a:solidFill>
                  <a:schemeClr val="tx1"/>
                </a:solidFill>
                <a:latin typeface="Times New Roman" pitchFamily="18" charset="0"/>
                <a:cs typeface="Times New Roman" pitchFamily="18" charset="0"/>
              </a:rPr>
              <a:t> przechodzą do chwytu </a:t>
            </a:r>
            <a:r>
              <a:rPr lang="pl-PL" sz="1900" b="1" dirty="0" smtClean="0">
                <a:solidFill>
                  <a:schemeClr val="tx1"/>
                </a:solidFill>
                <a:latin typeface="Times New Roman" pitchFamily="18" charset="0"/>
                <a:cs typeface="Times New Roman" pitchFamily="18" charset="0"/>
              </a:rPr>
              <a:t>„salutowanie”</a:t>
            </a:r>
            <a:r>
              <a:rPr lang="pl-PL" sz="1900" dirty="0" smtClean="0">
                <a:solidFill>
                  <a:schemeClr val="tx1"/>
                </a:solidFill>
                <a:latin typeface="Times New Roman" pitchFamily="18" charset="0"/>
                <a:cs typeface="Times New Roman" pitchFamily="18" charset="0"/>
              </a:rPr>
              <a:t>. </a:t>
            </a:r>
          </a:p>
          <a:p>
            <a:pPr algn="just">
              <a:buNone/>
            </a:pPr>
            <a:r>
              <a:rPr lang="pl-PL" sz="1900" dirty="0" smtClean="0">
                <a:solidFill>
                  <a:schemeClr val="tx1"/>
                </a:solidFill>
                <a:latin typeface="Times New Roman" pitchFamily="18" charset="0"/>
                <a:cs typeface="Times New Roman" pitchFamily="18" charset="0"/>
              </a:rPr>
              <a:t>	Komendy podczas Mszy Św.:</a:t>
            </a:r>
          </a:p>
          <a:p>
            <a:pPr algn="just">
              <a:buNone/>
            </a:pPr>
            <a:r>
              <a:rPr lang="pl-PL" sz="1900" dirty="0" smtClean="0">
                <a:solidFill>
                  <a:schemeClr val="tx1"/>
                </a:solidFill>
                <a:latin typeface="Times New Roman" pitchFamily="18" charset="0"/>
                <a:cs typeface="Times New Roman" pitchFamily="18" charset="0"/>
              </a:rPr>
              <a:t>	- wprowadzenie (</a:t>
            </a:r>
            <a:r>
              <a:rPr lang="pl-PL" sz="1900" i="1" dirty="0" smtClean="0">
                <a:solidFill>
                  <a:schemeClr val="tx1"/>
                </a:solidFill>
                <a:latin typeface="Times New Roman" pitchFamily="18" charset="0"/>
                <a:cs typeface="Times New Roman" pitchFamily="18" charset="0"/>
              </a:rPr>
              <a:t>rozpoczęcie, po dźwięku dzwonków</a:t>
            </a:r>
            <a:r>
              <a:rPr lang="pl-PL" sz="1900" dirty="0" smtClean="0">
                <a:solidFill>
                  <a:schemeClr val="tx1"/>
                </a:solidFill>
                <a:latin typeface="Times New Roman" pitchFamily="18" charset="0"/>
                <a:cs typeface="Times New Roman" pitchFamily="18" charset="0"/>
              </a:rPr>
              <a:t>) – padają komendy </a:t>
            </a:r>
            <a:r>
              <a:rPr lang="pl-PL" sz="1900" b="1" dirty="0" smtClean="0">
                <a:solidFill>
                  <a:schemeClr val="tx1"/>
                </a:solidFill>
                <a:latin typeface="Times New Roman" pitchFamily="18" charset="0"/>
                <a:cs typeface="Times New Roman" pitchFamily="18" charset="0"/>
              </a:rPr>
              <a:t>„Baczność!”, „Na prawo – patrz!” </a:t>
            </a:r>
            <a:r>
              <a:rPr lang="pl-PL" sz="1900" dirty="0" smtClean="0">
                <a:solidFill>
                  <a:schemeClr val="tx1"/>
                </a:solidFill>
                <a:latin typeface="Times New Roman" pitchFamily="18" charset="0"/>
                <a:cs typeface="Times New Roman" pitchFamily="18" charset="0"/>
              </a:rPr>
              <a:t>Poczty sztandarowe wykonują chwyt </a:t>
            </a:r>
            <a:r>
              <a:rPr lang="pl-PL" sz="1900" b="1" dirty="0" smtClean="0">
                <a:solidFill>
                  <a:schemeClr val="tx1"/>
                </a:solidFill>
                <a:latin typeface="Times New Roman" pitchFamily="18" charset="0"/>
                <a:cs typeface="Times New Roman" pitchFamily="18" charset="0"/>
              </a:rPr>
              <a:t>„prezentuj”</a:t>
            </a:r>
            <a:r>
              <a:rPr lang="pl-PL" sz="1900" dirty="0" smtClean="0">
                <a:solidFill>
                  <a:schemeClr val="tx1"/>
                </a:solidFill>
                <a:latin typeface="Times New Roman" pitchFamily="18" charset="0"/>
                <a:cs typeface="Times New Roman" pitchFamily="18" charset="0"/>
              </a:rPr>
              <a:t>. Jeżeli do linii ustawienia pocztów zbliża się orszak księży to poczty sztandarowe przyjmują postawę </a:t>
            </a:r>
            <a:r>
              <a:rPr lang="pl-PL" sz="1900" b="1" dirty="0" smtClean="0">
                <a:solidFill>
                  <a:schemeClr val="tx1"/>
                </a:solidFill>
                <a:latin typeface="Times New Roman" pitchFamily="18" charset="0"/>
                <a:cs typeface="Times New Roman" pitchFamily="18" charset="0"/>
              </a:rPr>
              <a:t>„salutowanie”. </a:t>
            </a:r>
            <a:r>
              <a:rPr lang="pl-PL" sz="1900" dirty="0" smtClean="0">
                <a:solidFill>
                  <a:schemeClr val="tx1"/>
                </a:solidFill>
                <a:latin typeface="Times New Roman" pitchFamily="18" charset="0"/>
                <a:cs typeface="Times New Roman" pitchFamily="18" charset="0"/>
              </a:rPr>
              <a:t>Po odejściu orszaku księży powracają do postawy </a:t>
            </a:r>
            <a:r>
              <a:rPr lang="pl-PL" sz="1900" b="1" dirty="0" smtClean="0">
                <a:solidFill>
                  <a:schemeClr val="tx1"/>
                </a:solidFill>
                <a:latin typeface="Times New Roman" pitchFamily="18" charset="0"/>
                <a:cs typeface="Times New Roman" pitchFamily="18" charset="0"/>
              </a:rPr>
              <a:t>„prezentuj”,</a:t>
            </a:r>
            <a:endParaRPr lang="pl-PL" sz="1900" dirty="0" smtClean="0">
              <a:solidFill>
                <a:schemeClr val="tx1"/>
              </a:solidFill>
              <a:latin typeface="Times New Roman" pitchFamily="18" charset="0"/>
              <a:cs typeface="Times New Roman" pitchFamily="18" charset="0"/>
            </a:endParaRPr>
          </a:p>
          <a:p>
            <a:pPr algn="just">
              <a:buNone/>
            </a:pPr>
            <a:r>
              <a:rPr lang="pl-PL" sz="1900" dirty="0" smtClean="0">
                <a:solidFill>
                  <a:schemeClr val="tx1"/>
                </a:solidFill>
                <a:latin typeface="Times New Roman" pitchFamily="18" charset="0"/>
                <a:cs typeface="Times New Roman" pitchFamily="18" charset="0"/>
              </a:rPr>
              <a:t>	-  Ewangelia (</a:t>
            </a:r>
            <a:r>
              <a:rPr lang="pl-PL" sz="1900" i="1" dirty="0" smtClean="0">
                <a:solidFill>
                  <a:schemeClr val="tx1"/>
                </a:solidFill>
                <a:latin typeface="Times New Roman" pitchFamily="18" charset="0"/>
                <a:cs typeface="Times New Roman" pitchFamily="18" charset="0"/>
              </a:rPr>
              <a:t>po śpiewie „Alleluja…”</a:t>
            </a:r>
            <a:r>
              <a:rPr lang="pl-PL" sz="1900" dirty="0" smtClean="0">
                <a:solidFill>
                  <a:schemeClr val="tx1"/>
                </a:solidFill>
                <a:latin typeface="Times New Roman" pitchFamily="18" charset="0"/>
                <a:cs typeface="Times New Roman" pitchFamily="18" charset="0"/>
              </a:rPr>
              <a:t>) - padają komendy </a:t>
            </a:r>
            <a:r>
              <a:rPr lang="pl-PL" sz="1900" b="1" dirty="0" smtClean="0">
                <a:solidFill>
                  <a:schemeClr val="tx1"/>
                </a:solidFill>
                <a:latin typeface="Times New Roman" pitchFamily="18" charset="0"/>
                <a:cs typeface="Times New Roman" pitchFamily="18" charset="0"/>
              </a:rPr>
              <a:t>„Baczność!”, „Na prawo – patrz!” </a:t>
            </a:r>
            <a:r>
              <a:rPr lang="pl-PL" sz="1900" dirty="0" smtClean="0">
                <a:solidFill>
                  <a:schemeClr val="tx1"/>
                </a:solidFill>
                <a:latin typeface="Times New Roman" pitchFamily="18" charset="0"/>
                <a:cs typeface="Times New Roman" pitchFamily="18" charset="0"/>
              </a:rPr>
              <a:t>Poczty sztandarowe wykonują chwyt </a:t>
            </a:r>
            <a:r>
              <a:rPr lang="pl-PL" sz="1900" b="1" dirty="0" smtClean="0">
                <a:solidFill>
                  <a:schemeClr val="tx1"/>
                </a:solidFill>
                <a:latin typeface="Times New Roman" pitchFamily="18" charset="0"/>
                <a:cs typeface="Times New Roman" pitchFamily="18" charset="0"/>
              </a:rPr>
              <a:t>„prezentuj”</a:t>
            </a:r>
            <a:r>
              <a:rPr lang="pl-PL" sz="1900" dirty="0" smtClean="0">
                <a:solidFill>
                  <a:schemeClr val="tx1"/>
                </a:solidFill>
                <a:latin typeface="Times New Roman" pitchFamily="18" charset="0"/>
                <a:cs typeface="Times New Roman" pitchFamily="18" charset="0"/>
              </a:rPr>
              <a:t>. Kiedy kapłan rozpoczyna czytanie Ewangelii to poczty sztandarowe przyjmują postawę  </a:t>
            </a:r>
            <a:r>
              <a:rPr lang="pl-PL" sz="1900" b="1" dirty="0" smtClean="0">
                <a:solidFill>
                  <a:schemeClr val="tx1"/>
                </a:solidFill>
                <a:latin typeface="Times New Roman" pitchFamily="18" charset="0"/>
                <a:cs typeface="Times New Roman" pitchFamily="18" charset="0"/>
              </a:rPr>
              <a:t>„salutowanie”. </a:t>
            </a:r>
            <a:r>
              <a:rPr lang="pl-PL" sz="1900" dirty="0" smtClean="0">
                <a:solidFill>
                  <a:schemeClr val="tx1"/>
                </a:solidFill>
                <a:latin typeface="Times New Roman" pitchFamily="18" charset="0"/>
                <a:cs typeface="Times New Roman" pitchFamily="18" charset="0"/>
              </a:rPr>
              <a:t>Po słowach </a:t>
            </a:r>
            <a:r>
              <a:rPr lang="pl-PL" sz="1900" b="1" dirty="0" smtClean="0">
                <a:solidFill>
                  <a:schemeClr val="tx1"/>
                </a:solidFill>
                <a:latin typeface="Times New Roman" pitchFamily="18" charset="0"/>
                <a:cs typeface="Times New Roman" pitchFamily="18" charset="0"/>
              </a:rPr>
              <a:t>„ Oto Słowo Pańskie – Chwała Tobie Chryste”</a:t>
            </a:r>
            <a:r>
              <a:rPr lang="pl-PL" sz="1900" dirty="0" smtClean="0">
                <a:solidFill>
                  <a:schemeClr val="tx1"/>
                </a:solidFill>
                <a:latin typeface="Times New Roman" pitchFamily="18" charset="0"/>
                <a:cs typeface="Times New Roman" pitchFamily="18" charset="0"/>
              </a:rPr>
              <a:t>, padają komendy </a:t>
            </a:r>
            <a:r>
              <a:rPr lang="pl-PL" sz="1900" b="1" dirty="0" smtClean="0">
                <a:solidFill>
                  <a:schemeClr val="tx1"/>
                </a:solidFill>
                <a:latin typeface="Times New Roman" pitchFamily="18" charset="0"/>
                <a:cs typeface="Times New Roman" pitchFamily="18" charset="0"/>
              </a:rPr>
              <a:t>„Baczność” </a:t>
            </a:r>
            <a:r>
              <a:rPr lang="pl-PL" sz="1900" dirty="0" smtClean="0">
                <a:solidFill>
                  <a:schemeClr val="tx1"/>
                </a:solidFill>
                <a:latin typeface="Times New Roman" pitchFamily="18" charset="0"/>
                <a:cs typeface="Times New Roman" pitchFamily="18" charset="0"/>
              </a:rPr>
              <a:t>i </a:t>
            </a:r>
            <a:r>
              <a:rPr lang="pl-PL" sz="1900" b="1" dirty="0" smtClean="0">
                <a:solidFill>
                  <a:schemeClr val="tx1"/>
                </a:solidFill>
                <a:latin typeface="Times New Roman" pitchFamily="18" charset="0"/>
                <a:cs typeface="Times New Roman" pitchFamily="18" charset="0"/>
              </a:rPr>
              <a:t>„Spocznij”.</a:t>
            </a:r>
            <a:endParaRPr lang="pl-PL" sz="1900" dirty="0" smtClean="0">
              <a:solidFill>
                <a:schemeClr val="tx1"/>
              </a:solidFill>
              <a:latin typeface="Times New Roman" pitchFamily="18" charset="0"/>
              <a:cs typeface="Times New Roman" pitchFamily="18" charset="0"/>
            </a:endParaRPr>
          </a:p>
          <a:p>
            <a:endParaRPr lang="pl-PL"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57200"/>
            <a:ext cx="8686800" cy="523528"/>
          </a:xfrm>
        </p:spPr>
        <p:txBody>
          <a:bodyPr>
            <a:normAutofit/>
          </a:bodyPr>
          <a:lstStyle/>
          <a:p>
            <a:r>
              <a:rPr lang="pl-PL" sz="2800" b="1" dirty="0" smtClean="0">
                <a:latin typeface="Times New Roman" pitchFamily="18" charset="0"/>
                <a:cs typeface="Times New Roman" pitchFamily="18" charset="0"/>
              </a:rPr>
              <a:t>Chwyty sztandarem</a:t>
            </a:r>
            <a:endParaRPr lang="pl-PL" sz="2800" dirty="0"/>
          </a:p>
        </p:txBody>
      </p:sp>
      <p:sp>
        <p:nvSpPr>
          <p:cNvPr id="3" name="Symbol zastępczy zawartości 2"/>
          <p:cNvSpPr>
            <a:spLocks noGrp="1"/>
          </p:cNvSpPr>
          <p:nvPr>
            <p:ph idx="1"/>
          </p:nvPr>
        </p:nvSpPr>
        <p:spPr>
          <a:xfrm>
            <a:off x="323528" y="1052736"/>
            <a:ext cx="8686800" cy="5805264"/>
          </a:xfrm>
        </p:spPr>
        <p:txBody>
          <a:bodyPr>
            <a:noAutofit/>
          </a:bodyPr>
          <a:lstStyle/>
          <a:p>
            <a:pPr algn="just">
              <a:buNone/>
            </a:pPr>
            <a:r>
              <a:rPr lang="pl-PL" sz="1800" dirty="0" smtClean="0">
                <a:latin typeface="Times New Roman" pitchFamily="18" charset="0"/>
                <a:cs typeface="Times New Roman" pitchFamily="18" charset="0"/>
              </a:rPr>
              <a:t>	</a:t>
            </a:r>
            <a:r>
              <a:rPr lang="pl-PL" sz="1700" dirty="0" smtClean="0">
                <a:latin typeface="Times New Roman" pitchFamily="18" charset="0"/>
                <a:cs typeface="Times New Roman" pitchFamily="18" charset="0"/>
              </a:rPr>
              <a:t>- po odśpiewaniu/powiedzeniu „Baranku Boży …” - </a:t>
            </a:r>
            <a:r>
              <a:rPr lang="pl-PL" sz="1700" dirty="0" smtClean="0">
                <a:solidFill>
                  <a:schemeClr val="tx1"/>
                </a:solidFill>
                <a:latin typeface="Times New Roman" pitchFamily="18" charset="0"/>
                <a:cs typeface="Times New Roman" pitchFamily="18" charset="0"/>
              </a:rPr>
              <a:t>padają komendy </a:t>
            </a:r>
            <a:r>
              <a:rPr lang="pl-PL" sz="1700" b="1" dirty="0" smtClean="0">
                <a:solidFill>
                  <a:schemeClr val="tx1"/>
                </a:solidFill>
                <a:latin typeface="Times New Roman" pitchFamily="18" charset="0"/>
                <a:cs typeface="Times New Roman" pitchFamily="18" charset="0"/>
              </a:rPr>
              <a:t>„Baczność!”, </a:t>
            </a:r>
            <a:br>
              <a:rPr lang="pl-PL" sz="1700" b="1" dirty="0" smtClean="0">
                <a:solidFill>
                  <a:schemeClr val="tx1"/>
                </a:solidFill>
                <a:latin typeface="Times New Roman" pitchFamily="18" charset="0"/>
                <a:cs typeface="Times New Roman" pitchFamily="18" charset="0"/>
              </a:rPr>
            </a:br>
            <a:r>
              <a:rPr lang="pl-PL" sz="1700" b="1" dirty="0" smtClean="0">
                <a:solidFill>
                  <a:schemeClr val="tx1"/>
                </a:solidFill>
                <a:latin typeface="Times New Roman" pitchFamily="18" charset="0"/>
                <a:cs typeface="Times New Roman" pitchFamily="18" charset="0"/>
              </a:rPr>
              <a:t>„Na prawo – patrz!” </a:t>
            </a:r>
            <a:r>
              <a:rPr lang="pl-PL" sz="1700" dirty="0" smtClean="0">
                <a:solidFill>
                  <a:schemeClr val="tx1"/>
                </a:solidFill>
                <a:latin typeface="Times New Roman" pitchFamily="18" charset="0"/>
                <a:cs typeface="Times New Roman" pitchFamily="18" charset="0"/>
              </a:rPr>
              <a:t>Poczty sztandarowe wykonują chwyt </a:t>
            </a:r>
            <a:r>
              <a:rPr lang="pl-PL" sz="1700" b="1" dirty="0" smtClean="0">
                <a:solidFill>
                  <a:schemeClr val="tx1"/>
                </a:solidFill>
                <a:latin typeface="Times New Roman" pitchFamily="18" charset="0"/>
                <a:cs typeface="Times New Roman" pitchFamily="18" charset="0"/>
              </a:rPr>
              <a:t>„prezentuj”</a:t>
            </a:r>
            <a:r>
              <a:rPr lang="pl-PL" sz="1700" dirty="0" smtClean="0">
                <a:solidFill>
                  <a:schemeClr val="tx1"/>
                </a:solidFill>
                <a:latin typeface="Times New Roman" pitchFamily="18" charset="0"/>
                <a:cs typeface="Times New Roman" pitchFamily="18" charset="0"/>
              </a:rPr>
              <a:t>. Kiedy kapłan rozpoczyna modlitwę to poczty sztandarowe przyjmują postawę  </a:t>
            </a:r>
            <a:r>
              <a:rPr lang="pl-PL" sz="1700" b="1" dirty="0" smtClean="0">
                <a:solidFill>
                  <a:schemeClr val="tx1"/>
                </a:solidFill>
                <a:latin typeface="Times New Roman" pitchFamily="18" charset="0"/>
                <a:cs typeface="Times New Roman" pitchFamily="18" charset="0"/>
              </a:rPr>
              <a:t>„salutowanie”. </a:t>
            </a:r>
            <a:r>
              <a:rPr lang="pl-PL" sz="1700" dirty="0" smtClean="0">
                <a:solidFill>
                  <a:schemeClr val="tx1"/>
                </a:solidFill>
                <a:latin typeface="Times New Roman" pitchFamily="18" charset="0"/>
                <a:cs typeface="Times New Roman" pitchFamily="18" charset="0"/>
              </a:rPr>
              <a:t>Po dźwięku dzwonków padają komendy </a:t>
            </a:r>
            <a:r>
              <a:rPr lang="pl-PL" sz="1700" b="1" dirty="0" smtClean="0">
                <a:solidFill>
                  <a:schemeClr val="tx1"/>
                </a:solidFill>
                <a:latin typeface="Times New Roman" pitchFamily="18" charset="0"/>
                <a:cs typeface="Times New Roman" pitchFamily="18" charset="0"/>
              </a:rPr>
              <a:t>„Baczność” </a:t>
            </a:r>
            <a:r>
              <a:rPr lang="pl-PL" sz="1700" dirty="0" smtClean="0">
                <a:solidFill>
                  <a:schemeClr val="tx1"/>
                </a:solidFill>
                <a:latin typeface="Times New Roman" pitchFamily="18" charset="0"/>
                <a:cs typeface="Times New Roman" pitchFamily="18" charset="0"/>
              </a:rPr>
              <a:t>i </a:t>
            </a:r>
            <a:r>
              <a:rPr lang="pl-PL" sz="1700" b="1" dirty="0" smtClean="0">
                <a:solidFill>
                  <a:schemeClr val="tx1"/>
                </a:solidFill>
                <a:latin typeface="Times New Roman" pitchFamily="18" charset="0"/>
                <a:cs typeface="Times New Roman" pitchFamily="18" charset="0"/>
              </a:rPr>
              <a:t>„Spocznij”.</a:t>
            </a:r>
            <a:r>
              <a:rPr lang="pl-PL" sz="1700" dirty="0" smtClean="0">
                <a:latin typeface="Times New Roman" pitchFamily="18" charset="0"/>
                <a:cs typeface="Times New Roman" pitchFamily="18" charset="0"/>
              </a:rPr>
              <a:t> </a:t>
            </a:r>
          </a:p>
          <a:p>
            <a:pPr algn="just">
              <a:buNone/>
            </a:pPr>
            <a:r>
              <a:rPr lang="pl-PL" sz="1700" dirty="0" smtClean="0">
                <a:latin typeface="Times New Roman" pitchFamily="18" charset="0"/>
                <a:cs typeface="Times New Roman" pitchFamily="18" charset="0"/>
              </a:rPr>
              <a:t>	- „podniesienie” – po słowach „Ciałem i krwią naszego Pana Jezusa Chrystusa”- </a:t>
            </a:r>
            <a:r>
              <a:rPr lang="pl-PL" sz="1700" dirty="0" smtClean="0">
                <a:solidFill>
                  <a:schemeClr val="tx1"/>
                </a:solidFill>
                <a:latin typeface="Times New Roman" pitchFamily="18" charset="0"/>
                <a:cs typeface="Times New Roman" pitchFamily="18" charset="0"/>
              </a:rPr>
              <a:t>padają komendy </a:t>
            </a:r>
            <a:r>
              <a:rPr lang="pl-PL" sz="1700" b="1" dirty="0" smtClean="0">
                <a:solidFill>
                  <a:schemeClr val="tx1"/>
                </a:solidFill>
                <a:latin typeface="Times New Roman" pitchFamily="18" charset="0"/>
                <a:cs typeface="Times New Roman" pitchFamily="18" charset="0"/>
              </a:rPr>
              <a:t>„Baczność!”, „Na prawo – patrz!” </a:t>
            </a:r>
            <a:r>
              <a:rPr lang="pl-PL" sz="1700" dirty="0" smtClean="0">
                <a:solidFill>
                  <a:schemeClr val="tx1"/>
                </a:solidFill>
                <a:latin typeface="Times New Roman" pitchFamily="18" charset="0"/>
                <a:cs typeface="Times New Roman" pitchFamily="18" charset="0"/>
              </a:rPr>
              <a:t>Poczty sztandarowe wykonują chwyt </a:t>
            </a:r>
            <a:r>
              <a:rPr lang="pl-PL" sz="1700" b="1" dirty="0" smtClean="0">
                <a:solidFill>
                  <a:schemeClr val="tx1"/>
                </a:solidFill>
                <a:latin typeface="Times New Roman" pitchFamily="18" charset="0"/>
                <a:cs typeface="Times New Roman" pitchFamily="18" charset="0"/>
              </a:rPr>
              <a:t>„prezentuj”</a:t>
            </a:r>
            <a:r>
              <a:rPr lang="pl-PL" sz="1700" dirty="0" smtClean="0">
                <a:solidFill>
                  <a:schemeClr val="tx1"/>
                </a:solidFill>
                <a:latin typeface="Times New Roman" pitchFamily="18" charset="0"/>
                <a:cs typeface="Times New Roman" pitchFamily="18" charset="0"/>
              </a:rPr>
              <a:t>. Kiedy kapłan unosi hostię  to poczty sztandarowe przyjmują postawę  </a:t>
            </a:r>
            <a:r>
              <a:rPr lang="pl-PL" sz="1700" b="1" dirty="0" smtClean="0">
                <a:solidFill>
                  <a:schemeClr val="tx1"/>
                </a:solidFill>
                <a:latin typeface="Times New Roman" pitchFamily="18" charset="0"/>
                <a:cs typeface="Times New Roman" pitchFamily="18" charset="0"/>
              </a:rPr>
              <a:t>„salutowanie”. </a:t>
            </a:r>
            <a:r>
              <a:rPr lang="pl-PL" sz="1700" dirty="0" smtClean="0">
                <a:solidFill>
                  <a:schemeClr val="tx1"/>
                </a:solidFill>
                <a:latin typeface="Times New Roman" pitchFamily="18" charset="0"/>
                <a:cs typeface="Times New Roman" pitchFamily="18" charset="0"/>
              </a:rPr>
              <a:t>Po słowach </a:t>
            </a:r>
            <a:r>
              <a:rPr lang="pl-PL" sz="1700" b="1" dirty="0" smtClean="0">
                <a:solidFill>
                  <a:schemeClr val="tx1"/>
                </a:solidFill>
                <a:latin typeface="Times New Roman" pitchFamily="18" charset="0"/>
                <a:cs typeface="Times New Roman" pitchFamily="18" charset="0"/>
              </a:rPr>
              <a:t>„ Oto Słowo Pańskie – Chwała Tobie Chryste”</a:t>
            </a:r>
            <a:r>
              <a:rPr lang="pl-PL" sz="1700" dirty="0" smtClean="0">
                <a:solidFill>
                  <a:schemeClr val="tx1"/>
                </a:solidFill>
                <a:latin typeface="Times New Roman" pitchFamily="18" charset="0"/>
                <a:cs typeface="Times New Roman" pitchFamily="18" charset="0"/>
              </a:rPr>
              <a:t>, padają komendy </a:t>
            </a:r>
            <a:r>
              <a:rPr lang="pl-PL" sz="1700" b="1" dirty="0" smtClean="0">
                <a:solidFill>
                  <a:schemeClr val="tx1"/>
                </a:solidFill>
                <a:latin typeface="Times New Roman" pitchFamily="18" charset="0"/>
                <a:cs typeface="Times New Roman" pitchFamily="18" charset="0"/>
              </a:rPr>
              <a:t>„Baczność” </a:t>
            </a:r>
            <a:r>
              <a:rPr lang="pl-PL" sz="1700" dirty="0" smtClean="0">
                <a:solidFill>
                  <a:schemeClr val="tx1"/>
                </a:solidFill>
                <a:latin typeface="Times New Roman" pitchFamily="18" charset="0"/>
                <a:cs typeface="Times New Roman" pitchFamily="18" charset="0"/>
              </a:rPr>
              <a:t>i </a:t>
            </a:r>
            <a:r>
              <a:rPr lang="pl-PL" sz="1700" b="1" dirty="0" smtClean="0">
                <a:solidFill>
                  <a:schemeClr val="tx1"/>
                </a:solidFill>
                <a:latin typeface="Times New Roman" pitchFamily="18" charset="0"/>
                <a:cs typeface="Times New Roman" pitchFamily="18" charset="0"/>
              </a:rPr>
              <a:t>„Spocznij”.</a:t>
            </a:r>
            <a:r>
              <a:rPr lang="pl-PL" sz="1700" dirty="0" smtClean="0">
                <a:latin typeface="Times New Roman" pitchFamily="18" charset="0"/>
                <a:cs typeface="Times New Roman" pitchFamily="18" charset="0"/>
              </a:rPr>
              <a:t>   </a:t>
            </a:r>
          </a:p>
          <a:p>
            <a:pPr algn="just">
              <a:buNone/>
            </a:pPr>
            <a:r>
              <a:rPr lang="pl-PL" sz="1700" dirty="0" smtClean="0">
                <a:latin typeface="Times New Roman" pitchFamily="18" charset="0"/>
                <a:cs typeface="Times New Roman" pitchFamily="18" charset="0"/>
              </a:rPr>
              <a:t>	- błogosławieństwo – po słowach </a:t>
            </a:r>
            <a:r>
              <a:rPr lang="pl-PL" sz="1700" b="1" dirty="0" smtClean="0">
                <a:latin typeface="Times New Roman" pitchFamily="18" charset="0"/>
                <a:cs typeface="Times New Roman" pitchFamily="18" charset="0"/>
              </a:rPr>
              <a:t>„ A teraz udzielę błogosławieństwa” </a:t>
            </a:r>
            <a:r>
              <a:rPr lang="pl-PL" sz="1700" dirty="0" smtClean="0">
                <a:solidFill>
                  <a:schemeClr val="tx1"/>
                </a:solidFill>
                <a:latin typeface="Times New Roman" pitchFamily="18" charset="0"/>
                <a:cs typeface="Times New Roman" pitchFamily="18" charset="0"/>
              </a:rPr>
              <a:t>padają komendy </a:t>
            </a:r>
            <a:r>
              <a:rPr lang="pl-PL" sz="1700" b="1" dirty="0" smtClean="0">
                <a:solidFill>
                  <a:schemeClr val="tx1"/>
                </a:solidFill>
                <a:latin typeface="Times New Roman" pitchFamily="18" charset="0"/>
                <a:cs typeface="Times New Roman" pitchFamily="18" charset="0"/>
              </a:rPr>
              <a:t>„Baczność!”, „Na prawo – patrz!” </a:t>
            </a:r>
            <a:r>
              <a:rPr lang="pl-PL" sz="1700" dirty="0" smtClean="0">
                <a:solidFill>
                  <a:schemeClr val="tx1"/>
                </a:solidFill>
                <a:latin typeface="Times New Roman" pitchFamily="18" charset="0"/>
                <a:cs typeface="Times New Roman" pitchFamily="18" charset="0"/>
              </a:rPr>
              <a:t>Poczty sztandarowe wykonują chwyt </a:t>
            </a:r>
            <a:r>
              <a:rPr lang="pl-PL" sz="1700" b="1" dirty="0" smtClean="0">
                <a:solidFill>
                  <a:schemeClr val="tx1"/>
                </a:solidFill>
                <a:latin typeface="Times New Roman" pitchFamily="18" charset="0"/>
                <a:cs typeface="Times New Roman" pitchFamily="18" charset="0"/>
              </a:rPr>
              <a:t>„prezentuj”</a:t>
            </a:r>
            <a:r>
              <a:rPr lang="pl-PL" sz="1700" dirty="0" smtClean="0">
                <a:solidFill>
                  <a:schemeClr val="tx1"/>
                </a:solidFill>
                <a:latin typeface="Times New Roman" pitchFamily="18" charset="0"/>
                <a:cs typeface="Times New Roman" pitchFamily="18" charset="0"/>
              </a:rPr>
              <a:t>. Kiedy kapłan rozpoczyna błogosławieństwo to poczty sztandarowe przyjmują postawę  </a:t>
            </a:r>
            <a:r>
              <a:rPr lang="pl-PL" sz="1700" b="1" dirty="0" smtClean="0">
                <a:solidFill>
                  <a:schemeClr val="tx1"/>
                </a:solidFill>
                <a:latin typeface="Times New Roman" pitchFamily="18" charset="0"/>
                <a:cs typeface="Times New Roman" pitchFamily="18" charset="0"/>
              </a:rPr>
              <a:t>„salutowanie”. </a:t>
            </a:r>
            <a:r>
              <a:rPr lang="pl-PL" sz="1700" dirty="0" smtClean="0">
                <a:solidFill>
                  <a:schemeClr val="tx1"/>
                </a:solidFill>
                <a:latin typeface="Times New Roman" pitchFamily="18" charset="0"/>
                <a:cs typeface="Times New Roman" pitchFamily="18" charset="0"/>
              </a:rPr>
              <a:t>Po słowach </a:t>
            </a:r>
            <a:r>
              <a:rPr lang="pl-PL" sz="1700" b="1" dirty="0" smtClean="0">
                <a:solidFill>
                  <a:schemeClr val="tx1"/>
                </a:solidFill>
                <a:latin typeface="Times New Roman" pitchFamily="18" charset="0"/>
                <a:cs typeface="Times New Roman" pitchFamily="18" charset="0"/>
              </a:rPr>
              <a:t>„ Idźcie w pokoju Chrystusa”</a:t>
            </a:r>
            <a:r>
              <a:rPr lang="pl-PL" sz="1700" dirty="0" smtClean="0">
                <a:solidFill>
                  <a:schemeClr val="tx1"/>
                </a:solidFill>
                <a:latin typeface="Times New Roman" pitchFamily="18" charset="0"/>
                <a:cs typeface="Times New Roman" pitchFamily="18" charset="0"/>
              </a:rPr>
              <a:t>, padają komendy </a:t>
            </a:r>
            <a:r>
              <a:rPr lang="pl-PL" sz="1700" b="1" dirty="0" smtClean="0">
                <a:solidFill>
                  <a:schemeClr val="tx1"/>
                </a:solidFill>
                <a:latin typeface="Times New Roman" pitchFamily="18" charset="0"/>
                <a:cs typeface="Times New Roman" pitchFamily="18" charset="0"/>
              </a:rPr>
              <a:t>„Baczność” </a:t>
            </a:r>
            <a:br>
              <a:rPr lang="pl-PL" sz="1700" b="1" dirty="0" smtClean="0">
                <a:solidFill>
                  <a:schemeClr val="tx1"/>
                </a:solidFill>
                <a:latin typeface="Times New Roman" pitchFamily="18" charset="0"/>
                <a:cs typeface="Times New Roman" pitchFamily="18" charset="0"/>
              </a:rPr>
            </a:br>
            <a:r>
              <a:rPr lang="pl-PL" sz="1700" dirty="0" smtClean="0">
                <a:solidFill>
                  <a:schemeClr val="tx1"/>
                </a:solidFill>
                <a:latin typeface="Times New Roman" pitchFamily="18" charset="0"/>
                <a:cs typeface="Times New Roman" pitchFamily="18" charset="0"/>
              </a:rPr>
              <a:t>i </a:t>
            </a:r>
            <a:r>
              <a:rPr lang="pl-PL" sz="1700" b="1" dirty="0" smtClean="0">
                <a:solidFill>
                  <a:schemeClr val="tx1"/>
                </a:solidFill>
                <a:latin typeface="Times New Roman" pitchFamily="18" charset="0"/>
                <a:cs typeface="Times New Roman" pitchFamily="18" charset="0"/>
              </a:rPr>
              <a:t>„Spocznij”.</a:t>
            </a:r>
          </a:p>
          <a:p>
            <a:pPr algn="just">
              <a:buNone/>
            </a:pPr>
            <a:r>
              <a:rPr lang="pl-PL" sz="1700" dirty="0" smtClean="0">
                <a:solidFill>
                  <a:schemeClr val="tx1"/>
                </a:solidFill>
                <a:latin typeface="Times New Roman" pitchFamily="18" charset="0"/>
                <a:cs typeface="Times New Roman" pitchFamily="18" charset="0"/>
              </a:rPr>
              <a:t>	Może wystąpić pewna modyfikacja komend po błogosławieństwie, z uwagi na powrót księży do zakrystii lub odprowadzenie pododdziałów z kościoła. Podając ostatnią komendę </a:t>
            </a:r>
            <a:r>
              <a:rPr lang="pl-PL" sz="1700" b="1" dirty="0" smtClean="0">
                <a:solidFill>
                  <a:schemeClr val="tx1"/>
                </a:solidFill>
                <a:latin typeface="Times New Roman" pitchFamily="18" charset="0"/>
                <a:cs typeface="Times New Roman" pitchFamily="18" charset="0"/>
              </a:rPr>
              <a:t>„Baczność” – </a:t>
            </a:r>
            <a:r>
              <a:rPr lang="pl-PL" sz="1700" dirty="0" smtClean="0">
                <a:solidFill>
                  <a:schemeClr val="tx1"/>
                </a:solidFill>
                <a:latin typeface="Times New Roman" pitchFamily="18" charset="0"/>
                <a:cs typeface="Times New Roman" pitchFamily="18" charset="0"/>
              </a:rPr>
              <a:t>czekamy na wejście orszaku do zakrystii i wtedy może paść komenda </a:t>
            </a:r>
            <a:r>
              <a:rPr lang="pl-PL" sz="1700" b="1" dirty="0" smtClean="0">
                <a:solidFill>
                  <a:schemeClr val="tx1"/>
                </a:solidFill>
                <a:latin typeface="Times New Roman" pitchFamily="18" charset="0"/>
                <a:cs typeface="Times New Roman" pitchFamily="18" charset="0"/>
              </a:rPr>
              <a:t>„ Spocznij” </a:t>
            </a:r>
            <a:r>
              <a:rPr lang="pl-PL" sz="1700" dirty="0" smtClean="0">
                <a:solidFill>
                  <a:schemeClr val="tx1"/>
                </a:solidFill>
                <a:latin typeface="Times New Roman" pitchFamily="18" charset="0"/>
                <a:cs typeface="Times New Roman" pitchFamily="18" charset="0"/>
              </a:rPr>
              <a:t>lub można podać odpowiednie komendy w celu przeformowania pododdziału do wyprowadzenia z kościoła.</a:t>
            </a:r>
            <a:endParaRPr lang="pl-PL" sz="1700" b="1" dirty="0" smtClean="0">
              <a:latin typeface="Times New Roman" pitchFamily="18" charset="0"/>
              <a:cs typeface="Times New Roman" pitchFamily="18" charset="0"/>
            </a:endParaRPr>
          </a:p>
          <a:p>
            <a:pPr algn="just">
              <a:buNone/>
            </a:pPr>
            <a:r>
              <a:rPr lang="pl-PL" sz="1800" b="1" dirty="0" smtClean="0">
                <a:latin typeface="Times New Roman" pitchFamily="18" charset="0"/>
                <a:cs typeface="Times New Roman" pitchFamily="18" charset="0"/>
              </a:rPr>
              <a:t>	</a:t>
            </a:r>
            <a:endParaRPr lang="pl-PL" sz="1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dirty="0" smtClean="0">
                <a:latin typeface="Times New Roman" pitchFamily="18" charset="0"/>
                <a:cs typeface="Times New Roman" pitchFamily="18" charset="0"/>
              </a:rPr>
              <a:t>REGULAMIN MUSZTRY</a:t>
            </a:r>
            <a:br>
              <a:rPr lang="pl-PL" b="1" dirty="0" smtClean="0">
                <a:latin typeface="Times New Roman" pitchFamily="18" charset="0"/>
                <a:cs typeface="Times New Roman" pitchFamily="18" charset="0"/>
              </a:rPr>
            </a:br>
            <a:endParaRPr lang="pl-PL" dirty="0"/>
          </a:p>
        </p:txBody>
      </p:sp>
      <p:sp>
        <p:nvSpPr>
          <p:cNvPr id="3" name="Symbol zastępczy zawartości 2"/>
          <p:cNvSpPr>
            <a:spLocks noGrp="1"/>
          </p:cNvSpPr>
          <p:nvPr>
            <p:ph idx="1"/>
          </p:nvPr>
        </p:nvSpPr>
        <p:spPr>
          <a:xfrm>
            <a:off x="304800" y="1196752"/>
            <a:ext cx="8686800" cy="5112568"/>
          </a:xfrm>
        </p:spPr>
        <p:txBody>
          <a:bodyPr>
            <a:normAutofit fontScale="92500" lnSpcReduction="10000"/>
          </a:bodyPr>
          <a:lstStyle/>
          <a:p>
            <a:pPr algn="ctr"/>
            <a:endParaRPr lang="pl-PL" dirty="0" smtClean="0">
              <a:latin typeface="Times New Roman" pitchFamily="18" charset="0"/>
              <a:cs typeface="Times New Roman" pitchFamily="18" charset="0"/>
            </a:endParaRPr>
          </a:p>
          <a:p>
            <a:pPr algn="ctr"/>
            <a:endParaRPr lang="pl-PL" dirty="0" smtClean="0">
              <a:latin typeface="Times New Roman" pitchFamily="18" charset="0"/>
              <a:cs typeface="Times New Roman" pitchFamily="18" charset="0"/>
            </a:endParaRPr>
          </a:p>
          <a:p>
            <a:pPr algn="ctr">
              <a:buNone/>
            </a:pPr>
            <a:endParaRPr lang="pl-PL" dirty="0" smtClean="0">
              <a:latin typeface="Times New Roman" pitchFamily="18" charset="0"/>
              <a:cs typeface="Times New Roman" pitchFamily="18" charset="0"/>
            </a:endParaRPr>
          </a:p>
          <a:p>
            <a:pPr marL="0" indent="0" algn="ctr">
              <a:buNone/>
            </a:pPr>
            <a:r>
              <a:rPr lang="pl-PL" dirty="0" smtClean="0">
                <a:latin typeface="Times New Roman" pitchFamily="18" charset="0"/>
                <a:cs typeface="Times New Roman" pitchFamily="18" charset="0"/>
              </a:rPr>
              <a:t>DZIĘKUJĘ ZA UWAGĘ.</a:t>
            </a:r>
          </a:p>
          <a:p>
            <a:pPr algn="ctr">
              <a:buNone/>
            </a:pPr>
            <a:endParaRPr lang="pl-PL" dirty="0" smtClean="0">
              <a:latin typeface="Times New Roman" pitchFamily="18" charset="0"/>
              <a:cs typeface="Times New Roman" pitchFamily="18" charset="0"/>
            </a:endParaRPr>
          </a:p>
          <a:p>
            <a:pPr algn="ctr">
              <a:buNone/>
            </a:pPr>
            <a:endParaRPr lang="pl-PL" dirty="0" smtClean="0">
              <a:latin typeface="Times New Roman" pitchFamily="18" charset="0"/>
              <a:cs typeface="Times New Roman" pitchFamily="18" charset="0"/>
            </a:endParaRPr>
          </a:p>
          <a:p>
            <a:pPr algn="ctr">
              <a:buNone/>
            </a:pPr>
            <a:endParaRPr lang="pl-PL" dirty="0" smtClean="0">
              <a:latin typeface="Times New Roman" pitchFamily="18" charset="0"/>
              <a:cs typeface="Times New Roman" pitchFamily="18" charset="0"/>
            </a:endParaRPr>
          </a:p>
          <a:p>
            <a:pPr algn="ctr">
              <a:buNone/>
            </a:pPr>
            <a:endParaRPr lang="pl-PL" dirty="0" smtClean="0">
              <a:latin typeface="Times New Roman" pitchFamily="18" charset="0"/>
              <a:cs typeface="Times New Roman" pitchFamily="18" charset="0"/>
            </a:endParaRPr>
          </a:p>
          <a:p>
            <a:pPr>
              <a:buNone/>
            </a:pPr>
            <a:r>
              <a:rPr lang="pl-PL" sz="1400" dirty="0" smtClean="0">
                <a:latin typeface="Times New Roman" pitchFamily="18" charset="0"/>
                <a:cs typeface="Times New Roman" pitchFamily="18" charset="0"/>
              </a:rPr>
              <a:t>Opracował: st. kpt. mgr inż. Jarosław BANACH</a:t>
            </a:r>
          </a:p>
          <a:p>
            <a:pPr>
              <a:buNone/>
            </a:pPr>
            <a:r>
              <a:rPr lang="pl-PL" sz="1400" dirty="0" smtClean="0">
                <a:latin typeface="Times New Roman" pitchFamily="18" charset="0"/>
                <a:cs typeface="Times New Roman" pitchFamily="18" charset="0"/>
              </a:rPr>
              <a:t>Komenda Główna Państwowej Straży Pożarnej </a:t>
            </a:r>
          </a:p>
          <a:p>
            <a:pPr>
              <a:buNone/>
            </a:pPr>
            <a:endParaRPr lang="pl-PL" sz="1400" dirty="0" smtClean="0">
              <a:latin typeface="Times New Roman" pitchFamily="18" charset="0"/>
              <a:cs typeface="Times New Roman" pitchFamily="18" charset="0"/>
            </a:endParaRPr>
          </a:p>
          <a:p>
            <a:pPr marL="0" indent="0" algn="ctr">
              <a:buNone/>
            </a:pPr>
            <a:r>
              <a:rPr lang="pl-PL" sz="1400" dirty="0" smtClean="0">
                <a:latin typeface="Times New Roman" pitchFamily="18" charset="0"/>
                <a:cs typeface="Times New Roman" pitchFamily="18" charset="0"/>
              </a:rPr>
              <a:t>WARSZAWA   </a:t>
            </a:r>
            <a:br>
              <a:rPr lang="pl-PL" sz="1400" dirty="0" smtClean="0">
                <a:latin typeface="Times New Roman" pitchFamily="18" charset="0"/>
                <a:cs typeface="Times New Roman" pitchFamily="18" charset="0"/>
              </a:rPr>
            </a:br>
            <a:r>
              <a:rPr lang="pl-PL" sz="1400" dirty="0" smtClean="0">
                <a:latin typeface="Times New Roman" pitchFamily="18" charset="0"/>
                <a:cs typeface="Times New Roman" pitchFamily="18" charset="0"/>
              </a:rPr>
              <a:t>2016 </a:t>
            </a:r>
            <a:endParaRPr lang="pl-PL"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634082"/>
          </a:xfrm>
        </p:spPr>
        <p:txBody>
          <a:bodyPr>
            <a:normAutofit/>
          </a:bodyPr>
          <a:lstStyle/>
          <a:p>
            <a:r>
              <a:rPr lang="pl-PL" sz="2800" b="1" dirty="0" smtClean="0"/>
              <a:t>REGULAMIN MUSZTRY</a:t>
            </a:r>
            <a:endParaRPr lang="pl-PL" sz="2800" dirty="0"/>
          </a:p>
        </p:txBody>
      </p:sp>
      <p:sp>
        <p:nvSpPr>
          <p:cNvPr id="3" name="Symbol zastępczy zawartości 2"/>
          <p:cNvSpPr>
            <a:spLocks noGrp="1"/>
          </p:cNvSpPr>
          <p:nvPr>
            <p:ph idx="1"/>
          </p:nvPr>
        </p:nvSpPr>
        <p:spPr>
          <a:xfrm>
            <a:off x="467544" y="836712"/>
            <a:ext cx="8229600" cy="5688632"/>
          </a:xfrm>
        </p:spPr>
        <p:txBody>
          <a:bodyPr>
            <a:normAutofit/>
          </a:bodyPr>
          <a:lstStyle/>
          <a:p>
            <a:pPr algn="just">
              <a:buNone/>
            </a:pPr>
            <a:endParaRPr lang="pl-PL" sz="1400" dirty="0" smtClean="0"/>
          </a:p>
          <a:p>
            <a:pPr algn="just">
              <a:buNone/>
            </a:pPr>
            <a:endParaRPr lang="pl-PL" sz="1400" dirty="0">
              <a:latin typeface="Times New Roman" pitchFamily="18" charset="0"/>
              <a:cs typeface="Times New Roman" pitchFamily="18" charset="0"/>
            </a:endParaRPr>
          </a:p>
          <a:p>
            <a:pPr algn="just">
              <a:buNone/>
            </a:pPr>
            <a:endParaRPr lang="pl-PL" sz="1400" i="1" dirty="0" smtClean="0">
              <a:latin typeface="Times New Roman" pitchFamily="18" charset="0"/>
              <a:cs typeface="Times New Roman" pitchFamily="18" charset="0"/>
            </a:endParaRPr>
          </a:p>
          <a:p>
            <a:pPr algn="just">
              <a:buNone/>
            </a:pPr>
            <a:endParaRPr lang="pl-PL" sz="1400" dirty="0">
              <a:latin typeface="Times New Roman" pitchFamily="18" charset="0"/>
              <a:cs typeface="Times New Roman" pitchFamily="18" charset="0"/>
            </a:endParaRPr>
          </a:p>
        </p:txBody>
      </p:sp>
      <p:sp>
        <p:nvSpPr>
          <p:cNvPr id="5" name="pole tekstowe 4"/>
          <p:cNvSpPr txBox="1"/>
          <p:nvPr/>
        </p:nvSpPr>
        <p:spPr>
          <a:xfrm>
            <a:off x="611560" y="1052736"/>
            <a:ext cx="8064896" cy="8771632"/>
          </a:xfrm>
          <a:prstGeom prst="rect">
            <a:avLst/>
          </a:prstGeom>
          <a:noFill/>
        </p:spPr>
        <p:txBody>
          <a:bodyPr wrap="square" rtlCol="0">
            <a:spAutoFit/>
          </a:bodyPr>
          <a:lstStyle/>
          <a:p>
            <a:pPr marL="400050" indent="-400050" algn="just"/>
            <a:r>
              <a:rPr lang="pl-PL" sz="1600" i="1" dirty="0" smtClean="0">
                <a:latin typeface="Times New Roman" pitchFamily="18" charset="0"/>
                <a:cs typeface="Times New Roman" pitchFamily="18" charset="0"/>
              </a:rPr>
              <a:t>1.4. </a:t>
            </a:r>
            <a:r>
              <a:rPr lang="pl-PL" sz="1600" b="1" i="1" dirty="0" smtClean="0">
                <a:latin typeface="Times New Roman" pitchFamily="18" charset="0"/>
                <a:cs typeface="Times New Roman" pitchFamily="18" charset="0"/>
              </a:rPr>
              <a:t>Dwuszereg</a:t>
            </a:r>
            <a:r>
              <a:rPr lang="pl-PL" sz="1600" dirty="0" smtClean="0">
                <a:latin typeface="Times New Roman" pitchFamily="18" charset="0"/>
                <a:cs typeface="Times New Roman" pitchFamily="18" charset="0"/>
              </a:rPr>
              <a:t> - to szyk, w którym dwa szeregi funkcjonariuszy stoją jeden za drugim, frontem w jednym   kierunku, w odległości równej półtorej długości wyciągniętej ręki </a:t>
            </a:r>
            <a:br>
              <a:rPr lang="pl-PL" sz="1600" dirty="0" smtClean="0">
                <a:latin typeface="Times New Roman" pitchFamily="18" charset="0"/>
                <a:cs typeface="Times New Roman" pitchFamily="18" charset="0"/>
              </a:rPr>
            </a:br>
            <a:r>
              <a:rPr lang="pl-PL" sz="1600" dirty="0" smtClean="0">
                <a:latin typeface="Times New Roman" pitchFamily="18" charset="0"/>
                <a:cs typeface="Times New Roman" pitchFamily="18" charset="0"/>
              </a:rPr>
              <a:t>z wyprostowanymi palcami (około 1,2 m). Funkcjonariusze drugiego szeregu kryją swoich poprzedników.</a:t>
            </a:r>
          </a:p>
          <a:p>
            <a:pPr algn="just"/>
            <a:endParaRPr lang="pl-PL" sz="1600" dirty="0" smtClean="0">
              <a:latin typeface="Times New Roman" pitchFamily="18" charset="0"/>
              <a:cs typeface="Times New Roman" pitchFamily="18" charset="0"/>
            </a:endParaRPr>
          </a:p>
          <a:p>
            <a:pPr marL="400050" indent="-400050" algn="just"/>
            <a:r>
              <a:rPr lang="pl-PL" sz="1600" dirty="0" smtClean="0">
                <a:latin typeface="Times New Roman" pitchFamily="18" charset="0"/>
                <a:cs typeface="Times New Roman" pitchFamily="18" charset="0"/>
              </a:rPr>
              <a:t>	Dwuszereg jest pełny, jeżeli funkcjonariusza lewoskrzydłowego pierwszego szeregu kryje funkcjonariusz drugiego szeregu; niepełny - jeżeli nie kryje.</a:t>
            </a:r>
          </a:p>
          <a:p>
            <a:pPr algn="just"/>
            <a:endParaRPr lang="pl-PL" sz="1600" dirty="0" smtClean="0">
              <a:latin typeface="Times New Roman" pitchFamily="18" charset="0"/>
              <a:cs typeface="Times New Roman" pitchFamily="18" charset="0"/>
            </a:endParaRPr>
          </a:p>
          <a:p>
            <a:pPr algn="just"/>
            <a:r>
              <a:rPr lang="pl-PL" sz="1600" dirty="0" smtClean="0">
                <a:latin typeface="Times New Roman" pitchFamily="18" charset="0"/>
                <a:cs typeface="Times New Roman" pitchFamily="18" charset="0"/>
              </a:rPr>
              <a:t>W razie potrzeby do wykonania określonych zadań można formować również inne szyki, np. trójszereg itp.</a:t>
            </a:r>
          </a:p>
          <a:p>
            <a:pPr algn="just"/>
            <a:endParaRPr lang="pl-PL" sz="1600" dirty="0" smtClean="0">
              <a:latin typeface="Times New Roman" pitchFamily="18" charset="0"/>
              <a:cs typeface="Times New Roman" pitchFamily="18" charset="0"/>
            </a:endParaRPr>
          </a:p>
          <a:p>
            <a:pPr marL="400050" indent="-400050" algn="just"/>
            <a:r>
              <a:rPr lang="pl-PL" sz="1600" i="1" dirty="0" smtClean="0">
                <a:latin typeface="Times New Roman" pitchFamily="18" charset="0"/>
                <a:cs typeface="Times New Roman" pitchFamily="18" charset="0"/>
              </a:rPr>
              <a:t>1.5. </a:t>
            </a:r>
            <a:r>
              <a:rPr lang="pl-PL" sz="1600" b="1" i="1" dirty="0" smtClean="0">
                <a:latin typeface="Times New Roman" pitchFamily="18" charset="0"/>
                <a:cs typeface="Times New Roman" pitchFamily="18" charset="0"/>
              </a:rPr>
              <a:t>Kolumna</a:t>
            </a:r>
            <a:r>
              <a:rPr lang="pl-PL" sz="1600" dirty="0" smtClean="0">
                <a:latin typeface="Times New Roman" pitchFamily="18" charset="0"/>
                <a:cs typeface="Times New Roman" pitchFamily="18" charset="0"/>
              </a:rPr>
              <a:t> - to szyk, w którym funkcjonariusze- stojąc frontem w jednym kierunku, jeden za drugim, w odległości około l,2 m - tworzą rząd (kolumnę pojedynczą) lub dwa i więcej rzędów (kolumnę dwójkową, trójkową itp.) ustawionych w odstępach równych szerokości dłoni. Pojazdy rozmieszcza się jeden za drugim w odległości piętnastu kroków, przodem </a:t>
            </a:r>
            <a:br>
              <a:rPr lang="pl-PL" sz="1600" dirty="0" smtClean="0">
                <a:latin typeface="Times New Roman" pitchFamily="18" charset="0"/>
                <a:cs typeface="Times New Roman" pitchFamily="18" charset="0"/>
              </a:rPr>
            </a:br>
            <a:r>
              <a:rPr lang="pl-PL" sz="1600" dirty="0" smtClean="0">
                <a:latin typeface="Times New Roman" pitchFamily="18" charset="0"/>
                <a:cs typeface="Times New Roman" pitchFamily="18" charset="0"/>
              </a:rPr>
              <a:t>w jednym kierunku. Odległość między pojazdami w kolumnie mierzy się od tylnej części pojazdu lub holowanego sprzętu do przedniej części następnego pojazdu. Zależnie od warunków odległości miedzy pojazdami mogą być zmienione (zmniejszone lub zwiększone).</a:t>
            </a:r>
          </a:p>
          <a:p>
            <a:pPr marL="342900" indent="-342900" algn="just"/>
            <a:r>
              <a:rPr lang="pl-PL" sz="1600" dirty="0" smtClean="0">
                <a:latin typeface="Times New Roman" pitchFamily="18" charset="0"/>
                <a:cs typeface="Times New Roman" pitchFamily="18" charset="0"/>
              </a:rPr>
              <a:t>	Głębokość kolumny pieszej nie może być mniejsza niż jej szerokość.</a:t>
            </a:r>
          </a:p>
          <a:p>
            <a:pPr algn="just"/>
            <a:endParaRPr lang="pl-PL" sz="1400" dirty="0" smtClean="0">
              <a:latin typeface="Times New Roman" pitchFamily="18" charset="0"/>
              <a:cs typeface="Times New Roman" pitchFamily="18" charset="0"/>
            </a:endParaRPr>
          </a:p>
          <a:p>
            <a:pPr algn="just"/>
            <a:endParaRPr lang="pl-PL" sz="1400" dirty="0" smtClean="0">
              <a:latin typeface="Times New Roman" pitchFamily="18" charset="0"/>
              <a:cs typeface="Times New Roman" pitchFamily="18" charset="0"/>
            </a:endParaRPr>
          </a:p>
          <a:p>
            <a:pPr algn="just"/>
            <a:endParaRPr lang="pl-PL" sz="1400" dirty="0" smtClean="0">
              <a:latin typeface="Times New Roman" pitchFamily="18" charset="0"/>
              <a:cs typeface="Times New Roman" pitchFamily="18" charset="0"/>
            </a:endParaRPr>
          </a:p>
          <a:p>
            <a:pPr algn="just"/>
            <a:endParaRPr lang="pl-PL" sz="1400" dirty="0" smtClean="0">
              <a:latin typeface="Times New Roman" pitchFamily="18" charset="0"/>
              <a:cs typeface="Times New Roman" pitchFamily="18" charset="0"/>
            </a:endParaRPr>
          </a:p>
          <a:p>
            <a:pPr algn="just"/>
            <a:endParaRPr lang="pl-PL" sz="1400" dirty="0" smtClean="0">
              <a:latin typeface="Times New Roman" pitchFamily="18" charset="0"/>
              <a:cs typeface="Times New Roman" pitchFamily="18" charset="0"/>
            </a:endParaRPr>
          </a:p>
          <a:p>
            <a:pPr algn="just"/>
            <a:endParaRPr lang="pl-PL" sz="1400" dirty="0" smtClean="0">
              <a:latin typeface="Times New Roman" pitchFamily="18" charset="0"/>
              <a:cs typeface="Times New Roman" pitchFamily="18" charset="0"/>
            </a:endParaRPr>
          </a:p>
          <a:p>
            <a:pPr algn="just"/>
            <a:endParaRPr lang="pl-PL" sz="1400" dirty="0" smtClean="0">
              <a:latin typeface="Times New Roman" pitchFamily="18" charset="0"/>
              <a:cs typeface="Times New Roman" pitchFamily="18" charset="0"/>
            </a:endParaRPr>
          </a:p>
          <a:p>
            <a:pPr algn="just"/>
            <a:endParaRPr lang="pl-PL" sz="1400" dirty="0" smtClean="0">
              <a:latin typeface="Times New Roman" pitchFamily="18" charset="0"/>
              <a:cs typeface="Times New Roman" pitchFamily="18" charset="0"/>
            </a:endParaRPr>
          </a:p>
          <a:p>
            <a:pPr algn="just"/>
            <a:endParaRPr lang="pl-PL" sz="1400" dirty="0" smtClean="0">
              <a:latin typeface="Times New Roman" pitchFamily="18" charset="0"/>
              <a:cs typeface="Times New Roman" pitchFamily="18" charset="0"/>
            </a:endParaRPr>
          </a:p>
          <a:p>
            <a:pPr algn="just"/>
            <a:endParaRPr lang="pl-PL" sz="1400" dirty="0" smtClean="0">
              <a:latin typeface="Times New Roman" pitchFamily="18" charset="0"/>
              <a:cs typeface="Times New Roman" pitchFamily="18" charset="0"/>
            </a:endParaRPr>
          </a:p>
          <a:p>
            <a:pPr algn="just"/>
            <a:endParaRPr lang="pl-PL" sz="1400" dirty="0" smtClean="0">
              <a:latin typeface="Times New Roman" pitchFamily="18" charset="0"/>
              <a:cs typeface="Times New Roman" pitchFamily="18" charset="0"/>
            </a:endParaRPr>
          </a:p>
          <a:p>
            <a:pPr algn="just"/>
            <a:endParaRPr lang="pl-PL" sz="1400" dirty="0" smtClean="0">
              <a:latin typeface="Times New Roman" pitchFamily="18" charset="0"/>
              <a:cs typeface="Times New Roman" pitchFamily="18" charset="0"/>
            </a:endParaRPr>
          </a:p>
          <a:p>
            <a:pPr algn="just"/>
            <a:endParaRPr lang="pl-PL" sz="1400" dirty="0" smtClean="0">
              <a:latin typeface="Times New Roman" pitchFamily="18" charset="0"/>
              <a:cs typeface="Times New Roman" pitchFamily="18" charset="0"/>
            </a:endParaRPr>
          </a:p>
          <a:p>
            <a:pPr algn="just"/>
            <a:endParaRPr lang="pl-PL" sz="1400" dirty="0" smtClean="0">
              <a:latin typeface="Times New Roman" pitchFamily="18" charset="0"/>
              <a:cs typeface="Times New Roman" pitchFamily="18" charset="0"/>
            </a:endParaRPr>
          </a:p>
          <a:p>
            <a:pPr algn="just"/>
            <a:endParaRPr lang="pl-PL" sz="1400" dirty="0" smtClean="0">
              <a:latin typeface="Times New Roman" pitchFamily="18" charset="0"/>
              <a:cs typeface="Times New Roman" pitchFamily="18" charset="0"/>
            </a:endParaRPr>
          </a:p>
          <a:p>
            <a:endParaRPr lang="pl-PL"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57200"/>
            <a:ext cx="8686800" cy="451520"/>
          </a:xfrm>
        </p:spPr>
        <p:txBody>
          <a:bodyPr>
            <a:normAutofit fontScale="90000"/>
          </a:bodyPr>
          <a:lstStyle/>
          <a:p>
            <a:r>
              <a:rPr lang="pl-PL" sz="2800" b="1" dirty="0" smtClean="0">
                <a:latin typeface="Times New Roman" pitchFamily="18" charset="0"/>
                <a:cs typeface="Times New Roman" pitchFamily="18" charset="0"/>
              </a:rPr>
              <a:t>Zdjęcia poglądowe</a:t>
            </a:r>
            <a:endParaRPr lang="pl-PL" sz="2800" dirty="0">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1043608" y="1052736"/>
            <a:ext cx="7181642" cy="4782569"/>
          </a:xfrm>
          <a:prstGeom prst="rect">
            <a:avLst/>
          </a:prstGeom>
          <a:noFill/>
          <a:ln w="9525">
            <a:noFill/>
            <a:miter lim="800000"/>
            <a:headEnd/>
            <a:tailEnd/>
          </a:ln>
        </p:spPr>
      </p:pic>
      <p:sp>
        <p:nvSpPr>
          <p:cNvPr id="5" name="pole tekstowe 4"/>
          <p:cNvSpPr txBox="1"/>
          <p:nvPr/>
        </p:nvSpPr>
        <p:spPr>
          <a:xfrm>
            <a:off x="611560" y="6021288"/>
            <a:ext cx="7992888" cy="307777"/>
          </a:xfrm>
          <a:prstGeom prst="rect">
            <a:avLst/>
          </a:prstGeom>
          <a:noFill/>
        </p:spPr>
        <p:txBody>
          <a:bodyPr wrap="square" rtlCol="0">
            <a:spAutoFit/>
          </a:bodyPr>
          <a:lstStyle/>
          <a:p>
            <a:r>
              <a:rPr lang="pl-PL" sz="1400" dirty="0" smtClean="0">
                <a:latin typeface="Times New Roman" pitchFamily="18" charset="0"/>
                <a:cs typeface="Times New Roman" pitchFamily="18" charset="0"/>
              </a:rPr>
              <a:t>Fot. 1. Linia pododdziałów reprezentacyjnych. Promocja Oficerska 2013. </a:t>
            </a:r>
            <a:endParaRPr lang="pl-PL"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57200"/>
            <a:ext cx="8686800" cy="523528"/>
          </a:xfrm>
        </p:spPr>
        <p:txBody>
          <a:bodyPr>
            <a:normAutofit/>
          </a:bodyPr>
          <a:lstStyle/>
          <a:p>
            <a:r>
              <a:rPr lang="pl-PL" sz="2800" b="1" dirty="0" smtClean="0">
                <a:latin typeface="Times New Roman" pitchFamily="18" charset="0"/>
                <a:cs typeface="Times New Roman" pitchFamily="18" charset="0"/>
              </a:rPr>
              <a:t>Zdjęcia poglądowe</a:t>
            </a:r>
            <a:endParaRPr lang="pl-PL" sz="28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619672" y="1484784"/>
            <a:ext cx="6015927" cy="3993331"/>
          </a:xfrm>
          <a:prstGeom prst="rect">
            <a:avLst/>
          </a:prstGeom>
          <a:noFill/>
          <a:ln w="9525">
            <a:noFill/>
            <a:miter lim="800000"/>
            <a:headEnd/>
            <a:tailEnd/>
          </a:ln>
        </p:spPr>
      </p:pic>
      <p:sp>
        <p:nvSpPr>
          <p:cNvPr id="5" name="pole tekstowe 4"/>
          <p:cNvSpPr txBox="1"/>
          <p:nvPr/>
        </p:nvSpPr>
        <p:spPr>
          <a:xfrm>
            <a:off x="611560" y="6093296"/>
            <a:ext cx="3351751" cy="307777"/>
          </a:xfrm>
          <a:prstGeom prst="rect">
            <a:avLst/>
          </a:prstGeom>
          <a:noFill/>
        </p:spPr>
        <p:txBody>
          <a:bodyPr wrap="none" rtlCol="0">
            <a:spAutoFit/>
          </a:bodyPr>
          <a:lstStyle/>
          <a:p>
            <a:r>
              <a:rPr lang="pl-PL" sz="1400" dirty="0" smtClean="0">
                <a:latin typeface="Times New Roman" pitchFamily="18" charset="0"/>
                <a:cs typeface="Times New Roman" pitchFamily="18" charset="0"/>
              </a:rPr>
              <a:t>Fot.2  Poczty sztandarowe oddające honory.</a:t>
            </a:r>
            <a:endParaRPr lang="pl-PL"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57200"/>
            <a:ext cx="8686800" cy="523528"/>
          </a:xfrm>
        </p:spPr>
        <p:txBody>
          <a:bodyPr>
            <a:normAutofit/>
          </a:bodyPr>
          <a:lstStyle/>
          <a:p>
            <a:r>
              <a:rPr lang="pl-PL" sz="2800" b="1" dirty="0" smtClean="0">
                <a:latin typeface="Times New Roman" pitchFamily="18" charset="0"/>
                <a:cs typeface="Times New Roman" pitchFamily="18" charset="0"/>
              </a:rPr>
              <a:t>Zdjęcia poglądowe</a:t>
            </a:r>
            <a:endParaRPr lang="pl-PL" sz="28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259632" y="1196752"/>
            <a:ext cx="6624736" cy="4392488"/>
          </a:xfrm>
          <a:prstGeom prst="rect">
            <a:avLst/>
          </a:prstGeom>
          <a:noFill/>
          <a:ln w="9525">
            <a:noFill/>
            <a:miter lim="800000"/>
            <a:headEnd/>
            <a:tailEnd/>
          </a:ln>
        </p:spPr>
      </p:pic>
      <p:sp>
        <p:nvSpPr>
          <p:cNvPr id="5" name="pole tekstowe 4"/>
          <p:cNvSpPr txBox="1"/>
          <p:nvPr/>
        </p:nvSpPr>
        <p:spPr>
          <a:xfrm>
            <a:off x="611560" y="6093296"/>
            <a:ext cx="2730235" cy="307777"/>
          </a:xfrm>
          <a:prstGeom prst="rect">
            <a:avLst/>
          </a:prstGeom>
          <a:noFill/>
        </p:spPr>
        <p:txBody>
          <a:bodyPr wrap="none" rtlCol="0">
            <a:spAutoFit/>
          </a:bodyPr>
          <a:lstStyle/>
          <a:p>
            <a:r>
              <a:rPr lang="pl-PL" sz="1400" dirty="0" smtClean="0">
                <a:latin typeface="Times New Roman" pitchFamily="18" charset="0"/>
                <a:cs typeface="Times New Roman" pitchFamily="18" charset="0"/>
              </a:rPr>
              <a:t>Fot.3 Ustawienie pocztów – uwagi.</a:t>
            </a:r>
            <a:endParaRPr lang="pl-PL"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57200"/>
            <a:ext cx="8686800" cy="595536"/>
          </a:xfrm>
        </p:spPr>
        <p:txBody>
          <a:bodyPr>
            <a:normAutofit/>
          </a:bodyPr>
          <a:lstStyle/>
          <a:p>
            <a:r>
              <a:rPr lang="pl-PL" sz="2800" b="1" dirty="0" smtClean="0">
                <a:latin typeface="Times New Roman" pitchFamily="18" charset="0"/>
                <a:cs typeface="Times New Roman" pitchFamily="18" charset="0"/>
              </a:rPr>
              <a:t>Zdjęcia poglądowe</a:t>
            </a:r>
            <a:endParaRPr lang="pl-PL" sz="2800" dirty="0"/>
          </a:p>
        </p:txBody>
      </p:sp>
      <p:sp>
        <p:nvSpPr>
          <p:cNvPr id="3" name="Symbol zastępczy zawartości 2"/>
          <p:cNvSpPr>
            <a:spLocks noGrp="1"/>
          </p:cNvSpPr>
          <p:nvPr>
            <p:ph idx="1"/>
          </p:nvPr>
        </p:nvSpPr>
        <p:spPr>
          <a:xfrm>
            <a:off x="304800" y="1554162"/>
            <a:ext cx="8686800" cy="4899174"/>
          </a:xfrm>
        </p:spPr>
        <p:txBody>
          <a:bodyPr>
            <a:normAutofit lnSpcReduction="10000"/>
          </a:bodyPr>
          <a:lstStyle/>
          <a:p>
            <a:pPr>
              <a:buNone/>
            </a:pPr>
            <a:endParaRPr lang="pl-PL" dirty="0" smtClean="0"/>
          </a:p>
          <a:p>
            <a:pPr>
              <a:buNone/>
            </a:pPr>
            <a:endParaRPr lang="pl-PL" dirty="0" smtClean="0"/>
          </a:p>
          <a:p>
            <a:pPr>
              <a:buNone/>
            </a:pPr>
            <a:endParaRPr lang="pl-PL" dirty="0" smtClean="0"/>
          </a:p>
          <a:p>
            <a:pPr>
              <a:buNone/>
            </a:pPr>
            <a:endParaRPr lang="pl-PL" dirty="0" smtClean="0"/>
          </a:p>
          <a:p>
            <a:pPr>
              <a:buNone/>
            </a:pPr>
            <a:endParaRPr lang="pl-PL" dirty="0" smtClean="0"/>
          </a:p>
          <a:p>
            <a:pPr>
              <a:buNone/>
            </a:pPr>
            <a:endParaRPr lang="pl-PL" dirty="0" smtClean="0"/>
          </a:p>
          <a:p>
            <a:pPr>
              <a:buNone/>
            </a:pPr>
            <a:endParaRPr lang="pl-PL" dirty="0" smtClean="0"/>
          </a:p>
          <a:p>
            <a:pPr>
              <a:buNone/>
            </a:pPr>
            <a:endParaRPr lang="pl-PL" sz="1600" dirty="0" smtClean="0"/>
          </a:p>
          <a:p>
            <a:pPr>
              <a:buNone/>
            </a:pPr>
            <a:endParaRPr lang="pl-PL" sz="1600" dirty="0" smtClean="0"/>
          </a:p>
          <a:p>
            <a:pPr>
              <a:buNone/>
            </a:pPr>
            <a:r>
              <a:rPr lang="pl-PL" sz="1600" dirty="0" smtClean="0">
                <a:latin typeface="Times New Roman" pitchFamily="18" charset="0"/>
                <a:cs typeface="Times New Roman" pitchFamily="18" charset="0"/>
              </a:rPr>
              <a:t>Fot. 4.  Pododdział Kompanii Honorowej z pocztami sztandarowymi.</a:t>
            </a:r>
            <a:endParaRPr lang="pl-PL" sz="1600" dirty="0">
              <a:latin typeface="Times New Roman" pitchFamily="18" charset="0"/>
              <a:cs typeface="Times New Roman" pitchFamily="18" charset="0"/>
            </a:endParaRPr>
          </a:p>
        </p:txBody>
      </p:sp>
      <p:pic>
        <p:nvPicPr>
          <p:cNvPr id="2050" name="Picture 2" descr="C:\Documents and Settings\jbanach\Pulpit\KH Plac Pilsudskiego.jpg"/>
          <p:cNvPicPr>
            <a:picLocks noChangeAspect="1" noChangeArrowheads="1"/>
          </p:cNvPicPr>
          <p:nvPr/>
        </p:nvPicPr>
        <p:blipFill>
          <a:blip r:embed="rId2" cstate="print"/>
          <a:srcRect/>
          <a:stretch>
            <a:fillRect/>
          </a:stretch>
        </p:blipFill>
        <p:spPr bwMode="auto">
          <a:xfrm>
            <a:off x="1331640" y="1196752"/>
            <a:ext cx="6804757" cy="453650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57200"/>
            <a:ext cx="8686800" cy="451520"/>
          </a:xfrm>
        </p:spPr>
        <p:txBody>
          <a:bodyPr>
            <a:normAutofit fontScale="90000"/>
          </a:bodyPr>
          <a:lstStyle/>
          <a:p>
            <a:r>
              <a:rPr lang="pl-PL" sz="2800" b="1" dirty="0" smtClean="0">
                <a:latin typeface="Times New Roman" pitchFamily="18" charset="0"/>
                <a:cs typeface="Times New Roman" pitchFamily="18" charset="0"/>
              </a:rPr>
              <a:t>Zdjęcia poglądowe</a:t>
            </a:r>
            <a:endParaRPr lang="pl-PL" sz="2800" dirty="0"/>
          </a:p>
        </p:txBody>
      </p:sp>
      <p:pic>
        <p:nvPicPr>
          <p:cNvPr id="3074" name="Picture 2" descr="C:\Documents and Settings\jbanach\Pulpit\KH Sierpc 28.05.2011.jpg"/>
          <p:cNvPicPr>
            <a:picLocks noGrp="1" noChangeAspect="1" noChangeArrowheads="1"/>
          </p:cNvPicPr>
          <p:nvPr>
            <p:ph idx="1"/>
          </p:nvPr>
        </p:nvPicPr>
        <p:blipFill>
          <a:blip r:embed="rId2" cstate="print"/>
          <a:srcRect/>
          <a:stretch>
            <a:fillRect/>
          </a:stretch>
        </p:blipFill>
        <p:spPr bwMode="auto">
          <a:xfrm>
            <a:off x="1115616" y="1052736"/>
            <a:ext cx="6840760" cy="5130570"/>
          </a:xfrm>
          <a:prstGeom prst="rect">
            <a:avLst/>
          </a:prstGeom>
          <a:noFill/>
        </p:spPr>
      </p:pic>
      <p:sp>
        <p:nvSpPr>
          <p:cNvPr id="7" name="pole tekstowe 6"/>
          <p:cNvSpPr txBox="1"/>
          <p:nvPr/>
        </p:nvSpPr>
        <p:spPr>
          <a:xfrm>
            <a:off x="611560" y="6381328"/>
            <a:ext cx="6600974" cy="338554"/>
          </a:xfrm>
          <a:prstGeom prst="rect">
            <a:avLst/>
          </a:prstGeom>
          <a:noFill/>
        </p:spPr>
        <p:txBody>
          <a:bodyPr wrap="none" rtlCol="0">
            <a:spAutoFit/>
          </a:bodyPr>
          <a:lstStyle/>
          <a:p>
            <a:r>
              <a:rPr lang="pl-PL" sz="1600" dirty="0" smtClean="0">
                <a:latin typeface="Times New Roman" pitchFamily="18" charset="0"/>
                <a:cs typeface="Times New Roman" pitchFamily="18" charset="0"/>
              </a:rPr>
              <a:t>Fot. 5. Ustawienie pododdziałów. Kompania Honorowa i Poczty Sztandarowe.</a:t>
            </a:r>
            <a:endParaRPr lang="pl-PL"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57200"/>
            <a:ext cx="8686800" cy="523528"/>
          </a:xfrm>
        </p:spPr>
        <p:txBody>
          <a:bodyPr>
            <a:normAutofit/>
          </a:bodyPr>
          <a:lstStyle/>
          <a:p>
            <a:r>
              <a:rPr lang="pl-PL" sz="2800" b="1" dirty="0" smtClean="0">
                <a:latin typeface="Times New Roman" pitchFamily="18" charset="0"/>
                <a:cs typeface="Times New Roman" pitchFamily="18" charset="0"/>
              </a:rPr>
              <a:t>Zdjęcia poglądowe</a:t>
            </a:r>
            <a:endParaRPr lang="pl-PL" sz="2800" dirty="0"/>
          </a:p>
        </p:txBody>
      </p:sp>
      <p:pic>
        <p:nvPicPr>
          <p:cNvPr id="4099" name="Picture 3" descr="C:\Documents and Settings\jbanach\Pulpit\P1050069.JPG"/>
          <p:cNvPicPr>
            <a:picLocks noGrp="1" noChangeAspect="1" noChangeArrowheads="1"/>
          </p:cNvPicPr>
          <p:nvPr>
            <p:ph idx="1"/>
          </p:nvPr>
        </p:nvPicPr>
        <p:blipFill>
          <a:blip r:embed="rId2" cstate="print"/>
          <a:srcRect/>
          <a:stretch>
            <a:fillRect/>
          </a:stretch>
        </p:blipFill>
        <p:spPr bwMode="auto">
          <a:xfrm>
            <a:off x="1259632" y="1052736"/>
            <a:ext cx="6716903" cy="5037677"/>
          </a:xfrm>
          <a:prstGeom prst="rect">
            <a:avLst/>
          </a:prstGeom>
          <a:noFill/>
        </p:spPr>
      </p:pic>
      <p:sp>
        <p:nvSpPr>
          <p:cNvPr id="6" name="pole tekstowe 5"/>
          <p:cNvSpPr txBox="1"/>
          <p:nvPr/>
        </p:nvSpPr>
        <p:spPr>
          <a:xfrm>
            <a:off x="611560" y="6309320"/>
            <a:ext cx="3980577" cy="338554"/>
          </a:xfrm>
          <a:prstGeom prst="rect">
            <a:avLst/>
          </a:prstGeom>
          <a:noFill/>
        </p:spPr>
        <p:txBody>
          <a:bodyPr wrap="none" rtlCol="0">
            <a:spAutoFit/>
          </a:bodyPr>
          <a:lstStyle/>
          <a:p>
            <a:r>
              <a:rPr lang="pl-PL" sz="1600" dirty="0" smtClean="0">
                <a:latin typeface="Times New Roman" pitchFamily="18" charset="0"/>
                <a:cs typeface="Times New Roman" pitchFamily="18" charset="0"/>
              </a:rPr>
              <a:t>Fot. 6. Poczet sztandarowy w pomieszczeniu. </a:t>
            </a:r>
            <a:endParaRPr lang="pl-PL"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634082"/>
          </a:xfrm>
        </p:spPr>
        <p:txBody>
          <a:bodyPr>
            <a:normAutofit/>
          </a:bodyPr>
          <a:lstStyle/>
          <a:p>
            <a:r>
              <a:rPr lang="pl-PL" sz="2800" b="1" dirty="0" smtClean="0"/>
              <a:t>REGULAMIN MUSZTRY</a:t>
            </a:r>
            <a:endParaRPr lang="pl-PL" sz="2800" dirty="0"/>
          </a:p>
        </p:txBody>
      </p:sp>
      <p:sp>
        <p:nvSpPr>
          <p:cNvPr id="3" name="Symbol zastępczy zawartości 2"/>
          <p:cNvSpPr>
            <a:spLocks noGrp="1"/>
          </p:cNvSpPr>
          <p:nvPr>
            <p:ph idx="1"/>
          </p:nvPr>
        </p:nvSpPr>
        <p:spPr>
          <a:xfrm>
            <a:off x="467544" y="836712"/>
            <a:ext cx="8229600" cy="5760640"/>
          </a:xfrm>
        </p:spPr>
        <p:txBody>
          <a:bodyPr>
            <a:normAutofit/>
          </a:bodyPr>
          <a:lstStyle/>
          <a:p>
            <a:pPr algn="just">
              <a:buNone/>
            </a:pPr>
            <a:endParaRPr lang="pl-PL" sz="1400" i="1" dirty="0" smtClean="0">
              <a:latin typeface="Times New Roman" pitchFamily="18" charset="0"/>
              <a:cs typeface="Times New Roman" pitchFamily="18" charset="0"/>
            </a:endParaRPr>
          </a:p>
          <a:p>
            <a:pPr algn="just">
              <a:buNone/>
            </a:pPr>
            <a:r>
              <a:rPr lang="pl-PL" sz="1600" i="1" dirty="0" smtClean="0">
                <a:latin typeface="Times New Roman" pitchFamily="18" charset="0"/>
                <a:cs typeface="Times New Roman" pitchFamily="18" charset="0"/>
              </a:rPr>
              <a:t>1.6. </a:t>
            </a:r>
            <a:r>
              <a:rPr lang="pl-PL" sz="1600" b="1" i="1" dirty="0">
                <a:latin typeface="Times New Roman" pitchFamily="18" charset="0"/>
                <a:cs typeface="Times New Roman" pitchFamily="18" charset="0"/>
              </a:rPr>
              <a:t>Linia kolumn</a:t>
            </a:r>
            <a:r>
              <a:rPr lang="pl-PL" sz="1600" i="1" dirty="0">
                <a:latin typeface="Times New Roman" pitchFamily="18" charset="0"/>
                <a:cs typeface="Times New Roman" pitchFamily="18" charset="0"/>
              </a:rPr>
              <a:t> </a:t>
            </a:r>
            <a:r>
              <a:rPr lang="pl-PL" sz="1600" dirty="0">
                <a:latin typeface="Times New Roman" pitchFamily="18" charset="0"/>
                <a:cs typeface="Times New Roman" pitchFamily="18" charset="0"/>
              </a:rPr>
              <a:t>- to szyk, w którym kolumny pododdziałów (pojazdów) stoją jedna obok drugiej na tej samej wysokości, w ustalonych odstępach, czołem (przodem) w jednym kierunku.</a:t>
            </a:r>
          </a:p>
          <a:p>
            <a:pPr algn="just">
              <a:buNone/>
            </a:pPr>
            <a:endParaRPr lang="pl-PL" sz="1600" i="1" dirty="0" smtClean="0">
              <a:latin typeface="Times New Roman" pitchFamily="18" charset="0"/>
              <a:cs typeface="Times New Roman" pitchFamily="18" charset="0"/>
            </a:endParaRPr>
          </a:p>
          <a:p>
            <a:pPr algn="just">
              <a:buNone/>
            </a:pPr>
            <a:endParaRPr lang="pl-PL"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06090"/>
          </a:xfrm>
        </p:spPr>
        <p:txBody>
          <a:bodyPr>
            <a:normAutofit fontScale="90000"/>
          </a:bodyPr>
          <a:lstStyle/>
          <a:p>
            <a:r>
              <a:rPr lang="pl-PL" sz="2800" b="1" dirty="0"/>
              <a:t>MUSZTRA INDYWIDUALNA</a:t>
            </a:r>
            <a:r>
              <a:rPr lang="pl-PL" sz="2800" dirty="0"/>
              <a:t/>
            </a:r>
            <a:br>
              <a:rPr lang="pl-PL" sz="2800" dirty="0"/>
            </a:br>
            <a:r>
              <a:rPr lang="pl-PL" sz="2800" dirty="0"/>
              <a:t>POSTAWA ZASADNICZA I </a:t>
            </a:r>
            <a:r>
              <a:rPr lang="pl-PL" sz="2800" dirty="0" smtClean="0"/>
              <a:t>SWOBODNA</a:t>
            </a:r>
            <a:endParaRPr lang="pl-PL" sz="2800" dirty="0"/>
          </a:p>
        </p:txBody>
      </p:sp>
      <p:sp>
        <p:nvSpPr>
          <p:cNvPr id="3" name="Symbol zastępczy zawartości 2"/>
          <p:cNvSpPr>
            <a:spLocks noGrp="1"/>
          </p:cNvSpPr>
          <p:nvPr>
            <p:ph idx="1"/>
          </p:nvPr>
        </p:nvSpPr>
        <p:spPr>
          <a:xfrm>
            <a:off x="539552" y="980728"/>
            <a:ext cx="8229600" cy="5616624"/>
          </a:xfrm>
        </p:spPr>
        <p:txBody>
          <a:bodyPr>
            <a:normAutofit/>
          </a:bodyPr>
          <a:lstStyle/>
          <a:p>
            <a:pPr algn="just">
              <a:buNone/>
            </a:pPr>
            <a:endParaRPr lang="pl-PL" sz="1400" b="1" i="1" dirty="0" smtClean="0">
              <a:latin typeface="Times New Roman" pitchFamily="18" charset="0"/>
              <a:cs typeface="Times New Roman" pitchFamily="18" charset="0"/>
            </a:endParaRPr>
          </a:p>
          <a:p>
            <a:pPr algn="just">
              <a:buNone/>
            </a:pPr>
            <a:r>
              <a:rPr lang="pl-PL" sz="1600" b="1" i="1" dirty="0" smtClean="0">
                <a:latin typeface="Times New Roman" pitchFamily="18" charset="0"/>
                <a:cs typeface="Times New Roman" pitchFamily="18" charset="0"/>
              </a:rPr>
              <a:t>2. MUSZTRA</a:t>
            </a:r>
          </a:p>
          <a:p>
            <a:pPr algn="just">
              <a:buNone/>
            </a:pPr>
            <a:r>
              <a:rPr lang="pl-PL" sz="1600" i="1" dirty="0" smtClean="0">
                <a:latin typeface="Times New Roman" pitchFamily="18" charset="0"/>
                <a:cs typeface="Times New Roman" pitchFamily="18" charset="0"/>
              </a:rPr>
              <a:t>2.1. </a:t>
            </a:r>
            <a:r>
              <a:rPr lang="pl-PL" sz="1600" b="1" i="1" dirty="0" smtClean="0">
                <a:latin typeface="Times New Roman" pitchFamily="18" charset="0"/>
                <a:cs typeface="Times New Roman" pitchFamily="18" charset="0"/>
              </a:rPr>
              <a:t>Postawa </a:t>
            </a:r>
            <a:r>
              <a:rPr lang="pl-PL" sz="1600" b="1" i="1" dirty="0">
                <a:latin typeface="Times New Roman" pitchFamily="18" charset="0"/>
                <a:cs typeface="Times New Roman" pitchFamily="18" charset="0"/>
              </a:rPr>
              <a:t>zasadnicza</a:t>
            </a:r>
            <a:r>
              <a:rPr lang="pl-PL" sz="1600" i="1" dirty="0">
                <a:latin typeface="Times New Roman" pitchFamily="18" charset="0"/>
                <a:cs typeface="Times New Roman" pitchFamily="18" charset="0"/>
              </a:rPr>
              <a:t> </a:t>
            </a:r>
            <a:r>
              <a:rPr lang="pl-PL" sz="1600" dirty="0">
                <a:latin typeface="Times New Roman" pitchFamily="18" charset="0"/>
                <a:cs typeface="Times New Roman" pitchFamily="18" charset="0"/>
              </a:rPr>
              <a:t>(rys. </a:t>
            </a:r>
            <a:r>
              <a:rPr lang="pl-PL" sz="1600" dirty="0" smtClean="0">
                <a:latin typeface="Times New Roman" pitchFamily="18" charset="0"/>
                <a:cs typeface="Times New Roman" pitchFamily="18" charset="0"/>
              </a:rPr>
              <a:t>1) </a:t>
            </a:r>
            <a:r>
              <a:rPr lang="pl-PL" sz="1600" dirty="0">
                <a:latin typeface="Times New Roman" pitchFamily="18" charset="0"/>
                <a:cs typeface="Times New Roman" pitchFamily="18" charset="0"/>
              </a:rPr>
              <a:t>— to pozycja przyjmowana przez </a:t>
            </a:r>
            <a:r>
              <a:rPr lang="pl-PL" sz="1600" dirty="0" smtClean="0">
                <a:latin typeface="Times New Roman" pitchFamily="18" charset="0"/>
                <a:cs typeface="Times New Roman" pitchFamily="18" charset="0"/>
              </a:rPr>
              <a:t>funkcjonariuszy </a:t>
            </a:r>
            <a:r>
              <a:rPr lang="pl-PL" sz="1600" dirty="0">
                <a:latin typeface="Times New Roman" pitchFamily="18" charset="0"/>
                <a:cs typeface="Times New Roman" pitchFamily="18" charset="0"/>
              </a:rPr>
              <a:t>do wykonania nakazanych czynności lub do wystąpień służbowych.</a:t>
            </a:r>
          </a:p>
          <a:p>
            <a:pPr algn="just">
              <a:buNone/>
            </a:pPr>
            <a:r>
              <a:rPr lang="pl-PL" sz="1600" dirty="0" smtClean="0">
                <a:latin typeface="Times New Roman" pitchFamily="18" charset="0"/>
                <a:cs typeface="Times New Roman" pitchFamily="18" charset="0"/>
              </a:rPr>
              <a:t>	W </a:t>
            </a:r>
            <a:r>
              <a:rPr lang="pl-PL" sz="1600" dirty="0">
                <a:latin typeface="Times New Roman" pitchFamily="18" charset="0"/>
                <a:cs typeface="Times New Roman" pitchFamily="18" charset="0"/>
              </a:rPr>
              <a:t>postawie zasadniczej </a:t>
            </a:r>
            <a:r>
              <a:rPr lang="pl-PL" sz="1600" dirty="0" smtClean="0">
                <a:latin typeface="Times New Roman" pitchFamily="18" charset="0"/>
                <a:cs typeface="Times New Roman" pitchFamily="18" charset="0"/>
              </a:rPr>
              <a:t>funkcjonariusz </a:t>
            </a:r>
            <a:r>
              <a:rPr lang="pl-PL" sz="1600" dirty="0">
                <a:latin typeface="Times New Roman" pitchFamily="18" charset="0"/>
                <a:cs typeface="Times New Roman" pitchFamily="18" charset="0"/>
              </a:rPr>
              <a:t>stoi nieruchomo. Ciężar </a:t>
            </a:r>
            <a:r>
              <a:rPr lang="pl-PL" sz="1600" dirty="0" smtClean="0">
                <a:latin typeface="Times New Roman" pitchFamily="18" charset="0"/>
                <a:cs typeface="Times New Roman" pitchFamily="18" charset="0"/>
              </a:rPr>
              <a:t>ciała </a:t>
            </a:r>
            <a:r>
              <a:rPr lang="pl-PL" sz="1600" dirty="0">
                <a:latin typeface="Times New Roman" pitchFamily="18" charset="0"/>
                <a:cs typeface="Times New Roman" pitchFamily="18" charset="0"/>
              </a:rPr>
              <a:t>spoczywa równomiernie na obu stopach. Pięty są złączone, stopy zaś rozwarte na szerokość środkowej części podeszwy buta. Nogi </a:t>
            </a:r>
            <a:r>
              <a:rPr lang="pl-PL" sz="1600" dirty="0" smtClean="0">
                <a:latin typeface="Times New Roman" pitchFamily="18" charset="0"/>
                <a:cs typeface="Times New Roman" pitchFamily="18" charset="0"/>
              </a:rPr>
              <a:t>w </a:t>
            </a:r>
            <a:r>
              <a:rPr lang="pl-PL" sz="1600" dirty="0">
                <a:latin typeface="Times New Roman" pitchFamily="18" charset="0"/>
                <a:cs typeface="Times New Roman" pitchFamily="18" charset="0"/>
              </a:rPr>
              <a:t>kolanach wyprostowane, mięśnie nóg lekko naprężone. Tułów wyprostowany. Brzuch lekko wciągnięty, ramiona cofnięte do tylu - na jednakowej wysokości i równolegle do linii frontu. Ręce opuszczone </a:t>
            </a:r>
            <a:r>
              <a:rPr lang="pl-PL" sz="1600" dirty="0" smtClean="0">
                <a:latin typeface="Times New Roman" pitchFamily="18" charset="0"/>
                <a:cs typeface="Times New Roman" pitchFamily="18" charset="0"/>
              </a:rPr>
              <a:t>i </a:t>
            </a:r>
            <a:r>
              <a:rPr lang="pl-PL" sz="1600" dirty="0">
                <a:latin typeface="Times New Roman" pitchFamily="18" charset="0"/>
                <a:cs typeface="Times New Roman" pitchFamily="18" charset="0"/>
              </a:rPr>
              <a:t>wyprostowane w łokciach. Palce zwarte </a:t>
            </a:r>
            <a:r>
              <a:rPr lang="pl-PL" sz="1600" dirty="0" smtClean="0">
                <a:latin typeface="Times New Roman" pitchFamily="18" charset="0"/>
                <a:cs typeface="Times New Roman" pitchFamily="18" charset="0"/>
              </a:rPr>
              <a:t/>
            </a:r>
            <a:br>
              <a:rPr lang="pl-PL" sz="1600" dirty="0" smtClean="0">
                <a:latin typeface="Times New Roman" pitchFamily="18" charset="0"/>
                <a:cs typeface="Times New Roman" pitchFamily="18" charset="0"/>
              </a:rPr>
            </a:br>
            <a:r>
              <a:rPr lang="pl-PL" sz="1600" dirty="0" smtClean="0">
                <a:latin typeface="Times New Roman" pitchFamily="18" charset="0"/>
                <a:cs typeface="Times New Roman" pitchFamily="18" charset="0"/>
              </a:rPr>
              <a:t>i </a:t>
            </a:r>
            <a:r>
              <a:rPr lang="pl-PL" sz="1600" dirty="0">
                <a:latin typeface="Times New Roman" pitchFamily="18" charset="0"/>
                <a:cs typeface="Times New Roman" pitchFamily="18" charset="0"/>
              </a:rPr>
              <a:t>wyprostowane; palec środkowy ułożony wzdłuż szwu spodni. Głowa podniesiona, wzrok skierowany na wprost, usta zamknięte</a:t>
            </a:r>
            <a:r>
              <a:rPr lang="pl-PL" sz="1600" dirty="0" smtClean="0">
                <a:latin typeface="Times New Roman" pitchFamily="18" charset="0"/>
                <a:cs typeface="Times New Roman" pitchFamily="18" charset="0"/>
              </a:rPr>
              <a:t>.</a:t>
            </a:r>
          </a:p>
          <a:p>
            <a:pPr algn="just">
              <a:buNone/>
            </a:pPr>
            <a:endParaRPr lang="pl-PL" sz="1600" dirty="0" smtClean="0">
              <a:latin typeface="Times New Roman" pitchFamily="18" charset="0"/>
              <a:cs typeface="Times New Roman" pitchFamily="18" charset="0"/>
            </a:endParaRPr>
          </a:p>
          <a:p>
            <a:pPr algn="just">
              <a:buNone/>
            </a:pPr>
            <a:r>
              <a:rPr lang="pl-PL" sz="1600" dirty="0">
                <a:latin typeface="Times New Roman" pitchFamily="18" charset="0"/>
                <a:cs typeface="Times New Roman" pitchFamily="18" charset="0"/>
              </a:rPr>
              <a:t>	</a:t>
            </a:r>
            <a:r>
              <a:rPr lang="pl-PL" sz="1600" dirty="0" smtClean="0">
                <a:latin typeface="Times New Roman" pitchFamily="18" charset="0"/>
                <a:cs typeface="Times New Roman" pitchFamily="18" charset="0"/>
              </a:rPr>
              <a:t>Funkcjonariusz </a:t>
            </a:r>
            <a:r>
              <a:rPr lang="pl-PL" sz="1600" dirty="0">
                <a:latin typeface="Times New Roman" pitchFamily="18" charset="0"/>
                <a:cs typeface="Times New Roman" pitchFamily="18" charset="0"/>
              </a:rPr>
              <a:t>przyjmuje postawę zasadniczą na komendę </a:t>
            </a:r>
            <a:r>
              <a:rPr lang="pl-PL" sz="1600" b="1" dirty="0">
                <a:latin typeface="Times New Roman" pitchFamily="18" charset="0"/>
                <a:cs typeface="Times New Roman" pitchFamily="18" charset="0"/>
              </a:rPr>
              <a:t>„BACZNOŚĆ"</a:t>
            </a:r>
            <a:r>
              <a:rPr lang="pl-PL" sz="1600" dirty="0">
                <a:latin typeface="Times New Roman" pitchFamily="18" charset="0"/>
                <a:cs typeface="Times New Roman" pitchFamily="18" charset="0"/>
              </a:rPr>
              <a:t> </a:t>
            </a:r>
            <a:r>
              <a:rPr lang="pl-PL" sz="1600" dirty="0" smtClean="0">
                <a:latin typeface="Times New Roman" pitchFamily="18" charset="0"/>
                <a:cs typeface="Times New Roman" pitchFamily="18" charset="0"/>
              </a:rPr>
              <a:t>oraz </a:t>
            </a:r>
            <a:r>
              <a:rPr lang="pl-PL" sz="1600" dirty="0">
                <a:latin typeface="Times New Roman" pitchFamily="18" charset="0"/>
                <a:cs typeface="Times New Roman" pitchFamily="18" charset="0"/>
              </a:rPr>
              <a:t>bez tej komendy </a:t>
            </a:r>
            <a:r>
              <a:rPr lang="pl-PL" sz="1600" dirty="0" smtClean="0">
                <a:latin typeface="Times New Roman" pitchFamily="18" charset="0"/>
                <a:cs typeface="Times New Roman" pitchFamily="18" charset="0"/>
              </a:rPr>
              <a:t>w </a:t>
            </a:r>
            <a:r>
              <a:rPr lang="pl-PL" sz="1600" dirty="0">
                <a:latin typeface="Times New Roman" pitchFamily="18" charset="0"/>
                <a:cs typeface="Times New Roman" pitchFamily="18" charset="0"/>
              </a:rPr>
              <a:t>następujących przypadkach:</a:t>
            </a:r>
          </a:p>
          <a:p>
            <a:pPr lvl="0" algn="just">
              <a:buNone/>
            </a:pPr>
            <a:r>
              <a:rPr lang="pl-PL" sz="1600" dirty="0">
                <a:latin typeface="Times New Roman" pitchFamily="18" charset="0"/>
                <a:cs typeface="Times New Roman" pitchFamily="18" charset="0"/>
              </a:rPr>
              <a:t>	</a:t>
            </a:r>
            <a:r>
              <a:rPr lang="pl-PL" sz="1600" dirty="0" smtClean="0">
                <a:latin typeface="Times New Roman" pitchFamily="18" charset="0"/>
                <a:cs typeface="Times New Roman" pitchFamily="18" charset="0"/>
              </a:rPr>
              <a:t>a) na </a:t>
            </a:r>
            <a:r>
              <a:rPr lang="pl-PL" sz="1600" dirty="0">
                <a:latin typeface="Times New Roman" pitchFamily="18" charset="0"/>
                <a:cs typeface="Times New Roman" pitchFamily="18" charset="0"/>
              </a:rPr>
              <a:t>zapowiedź komendy nie poprzedzonej komendą</a:t>
            </a:r>
            <a:r>
              <a:rPr lang="pl-PL" sz="1600" b="1" dirty="0">
                <a:latin typeface="Times New Roman" pitchFamily="18" charset="0"/>
                <a:cs typeface="Times New Roman" pitchFamily="18" charset="0"/>
              </a:rPr>
              <a:t> „BACZNOŚĆ"; </a:t>
            </a:r>
            <a:endParaRPr lang="pl-PL" sz="1600" dirty="0">
              <a:latin typeface="Times New Roman" pitchFamily="18" charset="0"/>
              <a:cs typeface="Times New Roman" pitchFamily="18" charset="0"/>
            </a:endParaRPr>
          </a:p>
          <a:p>
            <a:pPr lvl="0" algn="just">
              <a:buNone/>
            </a:pPr>
            <a:r>
              <a:rPr lang="pl-PL" sz="1600" dirty="0" smtClean="0">
                <a:latin typeface="Times New Roman" pitchFamily="18" charset="0"/>
                <a:cs typeface="Times New Roman" pitchFamily="18" charset="0"/>
              </a:rPr>
              <a:t>	b</a:t>
            </a:r>
            <a:r>
              <a:rPr lang="pl-PL" sz="1600" dirty="0">
                <a:latin typeface="Times New Roman" pitchFamily="18" charset="0"/>
                <a:cs typeface="Times New Roman" pitchFamily="18" charset="0"/>
              </a:rPr>
              <a:t>) </a:t>
            </a:r>
            <a:r>
              <a:rPr lang="pl-PL" sz="1600" dirty="0" smtClean="0">
                <a:latin typeface="Times New Roman" pitchFamily="18" charset="0"/>
                <a:cs typeface="Times New Roman" pitchFamily="18" charset="0"/>
              </a:rPr>
              <a:t>po </a:t>
            </a:r>
            <a:r>
              <a:rPr lang="pl-PL" sz="1600" dirty="0">
                <a:latin typeface="Times New Roman" pitchFamily="18" charset="0"/>
                <a:cs typeface="Times New Roman" pitchFamily="18" charset="0"/>
              </a:rPr>
              <a:t>wykonaniu komendy</a:t>
            </a:r>
            <a:r>
              <a:rPr lang="pl-PL" sz="1600" b="1" dirty="0">
                <a:latin typeface="Times New Roman" pitchFamily="18" charset="0"/>
                <a:cs typeface="Times New Roman" pitchFamily="18" charset="0"/>
              </a:rPr>
              <a:t> „ZBIÓRKA"</a:t>
            </a:r>
            <a:r>
              <a:rPr lang="pl-PL" sz="1600" dirty="0">
                <a:latin typeface="Times New Roman" pitchFamily="18" charset="0"/>
                <a:cs typeface="Times New Roman" pitchFamily="18" charset="0"/>
              </a:rPr>
              <a:t> i podczas:</a:t>
            </a:r>
          </a:p>
          <a:p>
            <a:pPr lvl="0" algn="just">
              <a:buNone/>
            </a:pPr>
            <a:r>
              <a:rPr lang="pl-PL" sz="1600" dirty="0" smtClean="0">
                <a:latin typeface="Times New Roman" pitchFamily="18" charset="0"/>
                <a:cs typeface="Times New Roman" pitchFamily="18" charset="0"/>
              </a:rPr>
              <a:t>	c) wydawania </a:t>
            </a:r>
            <a:r>
              <a:rPr lang="pl-PL" sz="1600" dirty="0">
                <a:latin typeface="Times New Roman" pitchFamily="18" charset="0"/>
                <a:cs typeface="Times New Roman" pitchFamily="18" charset="0"/>
              </a:rPr>
              <a:t>lub przyjmowania rozkazów;</a:t>
            </a:r>
          </a:p>
          <a:p>
            <a:pPr lvl="0" algn="just">
              <a:buNone/>
            </a:pPr>
            <a:r>
              <a:rPr lang="pl-PL" sz="1600" dirty="0" smtClean="0">
                <a:latin typeface="Times New Roman" pitchFamily="18" charset="0"/>
                <a:cs typeface="Times New Roman" pitchFamily="18" charset="0"/>
              </a:rPr>
              <a:t>	d) składania </a:t>
            </a:r>
            <a:r>
              <a:rPr lang="pl-PL" sz="1600" dirty="0">
                <a:latin typeface="Times New Roman" pitchFamily="18" charset="0"/>
                <a:cs typeface="Times New Roman" pitchFamily="18" charset="0"/>
              </a:rPr>
              <a:t>meldunku i przedstawiania się; </a:t>
            </a:r>
          </a:p>
          <a:p>
            <a:pPr lvl="0" algn="just">
              <a:buNone/>
            </a:pPr>
            <a:r>
              <a:rPr lang="pl-PL" sz="1600" dirty="0" smtClean="0">
                <a:latin typeface="Times New Roman" pitchFamily="18" charset="0"/>
                <a:cs typeface="Times New Roman" pitchFamily="18" charset="0"/>
              </a:rPr>
              <a:t>	e) oddawania </a:t>
            </a:r>
            <a:r>
              <a:rPr lang="pl-PL" sz="1600" dirty="0">
                <a:latin typeface="Times New Roman" pitchFamily="18" charset="0"/>
                <a:cs typeface="Times New Roman" pitchFamily="18" charset="0"/>
              </a:rPr>
              <a:t>honorów w miejscu; </a:t>
            </a:r>
          </a:p>
          <a:p>
            <a:pPr lvl="0" algn="just">
              <a:buNone/>
            </a:pPr>
            <a:r>
              <a:rPr lang="pl-PL" sz="1600" dirty="0" smtClean="0">
                <a:latin typeface="Times New Roman" pitchFamily="18" charset="0"/>
                <a:cs typeface="Times New Roman" pitchFamily="18" charset="0"/>
              </a:rPr>
              <a:t>	f) podawania </a:t>
            </a:r>
            <a:r>
              <a:rPr lang="pl-PL" sz="1600" dirty="0">
                <a:latin typeface="Times New Roman" pitchFamily="18" charset="0"/>
                <a:cs typeface="Times New Roman" pitchFamily="18" charset="0"/>
              </a:rPr>
              <a:t>komend w miejscu</a:t>
            </a:r>
          </a:p>
          <a:p>
            <a:endParaRPr lang="pl-PL" sz="1400" dirty="0"/>
          </a:p>
          <a:p>
            <a:pPr algn="just">
              <a:buNone/>
            </a:pPr>
            <a:endParaRPr lang="pl-PL" sz="1400" dirty="0">
              <a:latin typeface="Times New Roman" pitchFamily="18" charset="0"/>
              <a:cs typeface="Times New Roman" pitchFamily="18" charset="0"/>
            </a:endParaRPr>
          </a:p>
          <a:p>
            <a:pPr algn="just"/>
            <a:endParaRPr lang="pl-PL"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634082"/>
          </a:xfrm>
        </p:spPr>
        <p:txBody>
          <a:bodyPr>
            <a:normAutofit/>
          </a:bodyPr>
          <a:lstStyle/>
          <a:p>
            <a:r>
              <a:rPr lang="pl-PL" sz="2800" b="1" dirty="0" smtClean="0">
                <a:latin typeface="Times New Roman" pitchFamily="18" charset="0"/>
                <a:cs typeface="Times New Roman" pitchFamily="18" charset="0"/>
              </a:rPr>
              <a:t>MUSZTRA INDYWIDUALNA</a:t>
            </a:r>
            <a:endParaRPr lang="pl-PL" sz="2800" dirty="0">
              <a:latin typeface="Times New Roman" pitchFamily="18" charset="0"/>
              <a:cs typeface="Times New Roman" pitchFamily="18" charset="0"/>
            </a:endParaRPr>
          </a:p>
        </p:txBody>
      </p:sp>
      <p:pic>
        <p:nvPicPr>
          <p:cNvPr id="17410" name="Picture 2"/>
          <p:cNvPicPr>
            <a:picLocks noChangeAspect="1" noChangeArrowheads="1"/>
          </p:cNvPicPr>
          <p:nvPr/>
        </p:nvPicPr>
        <p:blipFill>
          <a:blip r:embed="rId2" cstate="print"/>
          <a:srcRect/>
          <a:stretch>
            <a:fillRect/>
          </a:stretch>
        </p:blipFill>
        <p:spPr bwMode="auto">
          <a:xfrm>
            <a:off x="3923928" y="2060848"/>
            <a:ext cx="4917030" cy="2376264"/>
          </a:xfrm>
          <a:prstGeom prst="rect">
            <a:avLst/>
          </a:prstGeom>
          <a:noFill/>
          <a:ln w="9525">
            <a:noFill/>
            <a:miter lim="800000"/>
            <a:headEnd/>
            <a:tailEnd/>
          </a:ln>
        </p:spPr>
      </p:pic>
      <p:sp>
        <p:nvSpPr>
          <p:cNvPr id="6" name="pole tekstowe 5"/>
          <p:cNvSpPr txBox="1"/>
          <p:nvPr/>
        </p:nvSpPr>
        <p:spPr>
          <a:xfrm>
            <a:off x="899592" y="1052736"/>
            <a:ext cx="637547" cy="523220"/>
          </a:xfrm>
          <a:prstGeom prst="rect">
            <a:avLst/>
          </a:prstGeom>
          <a:noFill/>
        </p:spPr>
        <p:txBody>
          <a:bodyPr wrap="none" rtlCol="0">
            <a:spAutoFit/>
          </a:bodyPr>
          <a:lstStyle/>
          <a:p>
            <a:r>
              <a:rPr lang="pl-PL" sz="1400" dirty="0" smtClean="0">
                <a:latin typeface="Times New Roman" pitchFamily="18" charset="0"/>
                <a:cs typeface="Times New Roman" pitchFamily="18" charset="0"/>
              </a:rPr>
              <a:t>Rys. 1</a:t>
            </a:r>
          </a:p>
          <a:p>
            <a:r>
              <a:rPr lang="pl-PL" sz="1400" dirty="0" smtClean="0">
                <a:latin typeface="Times New Roman" pitchFamily="18" charset="0"/>
                <a:cs typeface="Times New Roman" pitchFamily="18" charset="0"/>
              </a:rPr>
              <a:t>a)</a:t>
            </a:r>
            <a:endParaRPr lang="pl-PL" sz="1400" dirty="0">
              <a:latin typeface="Times New Roman" pitchFamily="18" charset="0"/>
              <a:cs typeface="Times New Roman" pitchFamily="18" charset="0"/>
            </a:endParaRPr>
          </a:p>
        </p:txBody>
      </p:sp>
      <p:sp>
        <p:nvSpPr>
          <p:cNvPr id="7" name="pole tekstowe 6"/>
          <p:cNvSpPr txBox="1"/>
          <p:nvPr/>
        </p:nvSpPr>
        <p:spPr>
          <a:xfrm>
            <a:off x="4067944" y="1052736"/>
            <a:ext cx="333746" cy="738664"/>
          </a:xfrm>
          <a:prstGeom prst="rect">
            <a:avLst/>
          </a:prstGeom>
          <a:noFill/>
        </p:spPr>
        <p:txBody>
          <a:bodyPr wrap="none" rtlCol="0">
            <a:spAutoFit/>
          </a:bodyPr>
          <a:lstStyle/>
          <a:p>
            <a:endParaRPr lang="pl-PL" sz="1400" dirty="0">
              <a:latin typeface="Times New Roman" pitchFamily="18" charset="0"/>
              <a:cs typeface="Times New Roman" pitchFamily="18" charset="0"/>
            </a:endParaRPr>
          </a:p>
          <a:p>
            <a:r>
              <a:rPr lang="pl-PL" sz="1400" dirty="0" smtClean="0">
                <a:latin typeface="Times New Roman" pitchFamily="18" charset="0"/>
                <a:cs typeface="Times New Roman" pitchFamily="18" charset="0"/>
              </a:rPr>
              <a:t>b)</a:t>
            </a:r>
          </a:p>
          <a:p>
            <a:endParaRPr lang="pl-PL" sz="1400" dirty="0">
              <a:latin typeface="Times New Roman" pitchFamily="18" charset="0"/>
              <a:cs typeface="Times New Roman" pitchFamily="18" charset="0"/>
            </a:endParaRPr>
          </a:p>
        </p:txBody>
      </p:sp>
      <p:sp>
        <p:nvSpPr>
          <p:cNvPr id="8" name="pole tekstowe 7"/>
          <p:cNvSpPr txBox="1"/>
          <p:nvPr/>
        </p:nvSpPr>
        <p:spPr>
          <a:xfrm>
            <a:off x="683568" y="4941168"/>
            <a:ext cx="7776864" cy="1446550"/>
          </a:xfrm>
          <a:prstGeom prst="rect">
            <a:avLst/>
          </a:prstGeom>
          <a:noFill/>
        </p:spPr>
        <p:txBody>
          <a:bodyPr wrap="square" rtlCol="0">
            <a:spAutoFit/>
          </a:bodyPr>
          <a:lstStyle/>
          <a:p>
            <a:pPr algn="just"/>
            <a:endParaRPr lang="pl-PL" sz="1400" dirty="0" smtClean="0">
              <a:latin typeface="Times New Roman" pitchFamily="18" charset="0"/>
              <a:cs typeface="Times New Roman" pitchFamily="18" charset="0"/>
            </a:endParaRPr>
          </a:p>
          <a:p>
            <a:pPr algn="just"/>
            <a:endParaRPr lang="pl-PL" sz="1400" dirty="0">
              <a:latin typeface="Times New Roman" pitchFamily="18" charset="0"/>
              <a:cs typeface="Times New Roman" pitchFamily="18" charset="0"/>
            </a:endParaRPr>
          </a:p>
          <a:p>
            <a:pPr algn="just"/>
            <a:r>
              <a:rPr lang="pl-PL" sz="1400" dirty="0" smtClean="0">
                <a:latin typeface="Times New Roman" pitchFamily="18" charset="0"/>
                <a:cs typeface="Times New Roman" pitchFamily="18" charset="0"/>
              </a:rPr>
              <a:t>Rys</a:t>
            </a:r>
            <a:r>
              <a:rPr lang="pl-PL" sz="1400" dirty="0">
                <a:latin typeface="Times New Roman" pitchFamily="18" charset="0"/>
                <a:cs typeface="Times New Roman" pitchFamily="18" charset="0"/>
              </a:rPr>
              <a:t>. </a:t>
            </a:r>
            <a:r>
              <a:rPr lang="pl-PL" sz="1400" dirty="0" smtClean="0">
                <a:latin typeface="Times New Roman" pitchFamily="18" charset="0"/>
                <a:cs typeface="Times New Roman" pitchFamily="18" charset="0"/>
              </a:rPr>
              <a:t>1. Funkcjonariusz </a:t>
            </a:r>
            <a:r>
              <a:rPr lang="pl-PL" sz="1400" dirty="0">
                <a:latin typeface="Times New Roman" pitchFamily="18" charset="0"/>
                <a:cs typeface="Times New Roman" pitchFamily="18" charset="0"/>
              </a:rPr>
              <a:t>w postawie </a:t>
            </a:r>
            <a:r>
              <a:rPr lang="pl-PL" sz="1400" dirty="0" smtClean="0">
                <a:latin typeface="Times New Roman" pitchFamily="18" charset="0"/>
                <a:cs typeface="Times New Roman" pitchFamily="18" charset="0"/>
              </a:rPr>
              <a:t>zasadniczej. </a:t>
            </a:r>
            <a:r>
              <a:rPr lang="pl-PL" sz="1400" dirty="0">
                <a:latin typeface="Times New Roman" pitchFamily="18" charset="0"/>
                <a:cs typeface="Times New Roman" pitchFamily="18" charset="0"/>
              </a:rPr>
              <a:t>Widok: a) z </a:t>
            </a:r>
            <a:r>
              <a:rPr lang="pl-PL" sz="1400" dirty="0" smtClean="0">
                <a:latin typeface="Times New Roman" pitchFamily="18" charset="0"/>
                <a:cs typeface="Times New Roman" pitchFamily="18" charset="0"/>
              </a:rPr>
              <a:t>przodu</a:t>
            </a:r>
            <a:r>
              <a:rPr lang="pl-PL" sz="1400" dirty="0">
                <a:latin typeface="Times New Roman" pitchFamily="18" charset="0"/>
                <a:cs typeface="Times New Roman" pitchFamily="18" charset="0"/>
              </a:rPr>
              <a:t> </a:t>
            </a:r>
            <a:r>
              <a:rPr lang="pl-PL" sz="1400" dirty="0" smtClean="0">
                <a:latin typeface="Times New Roman" pitchFamily="18" charset="0"/>
                <a:cs typeface="Times New Roman" pitchFamily="18" charset="0"/>
              </a:rPr>
              <a:t>i </a:t>
            </a:r>
            <a:r>
              <a:rPr lang="pl-PL" sz="1400" dirty="0">
                <a:latin typeface="Times New Roman" pitchFamily="18" charset="0"/>
                <a:cs typeface="Times New Roman" pitchFamily="18" charset="0"/>
              </a:rPr>
              <a:t>z </a:t>
            </a:r>
            <a:r>
              <a:rPr lang="pl-PL" sz="1400" dirty="0" smtClean="0">
                <a:latin typeface="Times New Roman" pitchFamily="18" charset="0"/>
                <a:cs typeface="Times New Roman" pitchFamily="18" charset="0"/>
              </a:rPr>
              <a:t>boku; b)</a:t>
            </a:r>
            <a:r>
              <a:rPr lang="pl-PL" sz="1400" dirty="0" smtClean="0"/>
              <a:t> </a:t>
            </a:r>
            <a:r>
              <a:rPr lang="pl-PL" sz="1400" dirty="0"/>
              <a:t>ułożenia dłoni z </a:t>
            </a:r>
            <a:r>
              <a:rPr lang="pl-PL" sz="1400" dirty="0" smtClean="0"/>
              <a:t>przodu </a:t>
            </a:r>
            <a:br>
              <a:rPr lang="pl-PL" sz="1400" dirty="0" smtClean="0"/>
            </a:br>
            <a:r>
              <a:rPr lang="pl-PL" sz="1400" dirty="0" smtClean="0"/>
              <a:t>i  z boku; </a:t>
            </a:r>
            <a:endParaRPr lang="pl-PL" sz="1400" dirty="0"/>
          </a:p>
          <a:p>
            <a:pPr algn="just"/>
            <a:r>
              <a:rPr lang="pl-PL" sz="1400" dirty="0" smtClean="0">
                <a:latin typeface="Times New Roman" pitchFamily="18" charset="0"/>
                <a:cs typeface="Times New Roman" pitchFamily="18" charset="0"/>
              </a:rPr>
              <a:t> </a:t>
            </a:r>
            <a:endParaRPr lang="pl-PL" sz="1400" dirty="0">
              <a:latin typeface="Times New Roman" pitchFamily="18" charset="0"/>
              <a:cs typeface="Times New Roman" pitchFamily="18" charset="0"/>
            </a:endParaRPr>
          </a:p>
          <a:p>
            <a:endParaRPr lang="pl-PL" dirty="0"/>
          </a:p>
        </p:txBody>
      </p:sp>
      <p:pic>
        <p:nvPicPr>
          <p:cNvPr id="1026" name="Picture 2" descr="C:\Documents and Settings\jbanach\Pulpit\clip_image002.gif"/>
          <p:cNvPicPr>
            <a:picLocks noChangeAspect="1" noChangeArrowheads="1"/>
          </p:cNvPicPr>
          <p:nvPr/>
        </p:nvPicPr>
        <p:blipFill>
          <a:blip r:embed="rId3" cstate="print"/>
          <a:srcRect/>
          <a:stretch>
            <a:fillRect/>
          </a:stretch>
        </p:blipFill>
        <p:spPr bwMode="auto">
          <a:xfrm>
            <a:off x="1187624" y="1340767"/>
            <a:ext cx="2448272" cy="3753475"/>
          </a:xfrm>
          <a:prstGeom prst="rect">
            <a:avLst/>
          </a:prstGeom>
          <a:noFill/>
        </p:spPr>
      </p:pic>
      <p:pic>
        <p:nvPicPr>
          <p:cNvPr id="1027" name="Picture 3" descr="C:\Documents and Settings\jbanach\Pulpit\clip_image002.gif"/>
          <p:cNvPicPr>
            <a:picLocks noChangeAspect="1" noChangeArrowheads="1"/>
          </p:cNvPicPr>
          <p:nvPr/>
        </p:nvPicPr>
        <p:blipFill>
          <a:blip r:embed="rId4" cstate="print"/>
          <a:srcRect/>
          <a:stretch>
            <a:fillRect/>
          </a:stretch>
        </p:blipFill>
        <p:spPr bwMode="auto">
          <a:xfrm>
            <a:off x="3923928" y="1844824"/>
            <a:ext cx="4890889" cy="309864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06090"/>
          </a:xfrm>
        </p:spPr>
        <p:txBody>
          <a:bodyPr>
            <a:normAutofit/>
          </a:bodyPr>
          <a:lstStyle/>
          <a:p>
            <a:r>
              <a:rPr lang="pl-PL" sz="2800" b="1" dirty="0" smtClean="0">
                <a:latin typeface="Times New Roman" pitchFamily="18" charset="0"/>
                <a:cs typeface="Times New Roman" pitchFamily="18" charset="0"/>
              </a:rPr>
              <a:t>MUSZTRA INDYWIDUALNA</a:t>
            </a:r>
            <a:endParaRPr lang="pl-PL" sz="2800" dirty="0"/>
          </a:p>
        </p:txBody>
      </p:sp>
      <p:sp>
        <p:nvSpPr>
          <p:cNvPr id="3" name="Symbol zastępczy zawartości 2"/>
          <p:cNvSpPr>
            <a:spLocks noGrp="1"/>
          </p:cNvSpPr>
          <p:nvPr>
            <p:ph idx="1"/>
          </p:nvPr>
        </p:nvSpPr>
        <p:spPr>
          <a:xfrm>
            <a:off x="467544" y="908720"/>
            <a:ext cx="8229600" cy="5832648"/>
          </a:xfrm>
        </p:spPr>
        <p:txBody>
          <a:bodyPr>
            <a:normAutofit fontScale="92500" lnSpcReduction="20000"/>
          </a:bodyPr>
          <a:lstStyle/>
          <a:p>
            <a:pPr algn="just">
              <a:buNone/>
            </a:pPr>
            <a:endParaRPr lang="pl-PL" sz="1400" i="1" dirty="0" smtClean="0">
              <a:latin typeface="Times New Roman" pitchFamily="18" charset="0"/>
              <a:cs typeface="Times New Roman" pitchFamily="18" charset="0"/>
            </a:endParaRPr>
          </a:p>
          <a:p>
            <a:pPr algn="just">
              <a:buNone/>
            </a:pPr>
            <a:r>
              <a:rPr lang="pl-PL" sz="1700" i="1" dirty="0" smtClean="0">
                <a:latin typeface="Times New Roman" pitchFamily="18" charset="0"/>
                <a:cs typeface="Times New Roman" pitchFamily="18" charset="0"/>
              </a:rPr>
              <a:t>2.2. </a:t>
            </a:r>
            <a:r>
              <a:rPr lang="pl-PL" sz="1700" b="1" i="1" dirty="0" smtClean="0">
                <a:latin typeface="Times New Roman" pitchFamily="18" charset="0"/>
                <a:cs typeface="Times New Roman" pitchFamily="18" charset="0"/>
              </a:rPr>
              <a:t>Postawa </a:t>
            </a:r>
            <a:r>
              <a:rPr lang="pl-PL" sz="1700" b="1" i="1" dirty="0">
                <a:latin typeface="Times New Roman" pitchFamily="18" charset="0"/>
                <a:cs typeface="Times New Roman" pitchFamily="18" charset="0"/>
              </a:rPr>
              <a:t>swobodna</a:t>
            </a:r>
            <a:r>
              <a:rPr lang="pl-PL" sz="1700" i="1" dirty="0">
                <a:latin typeface="Times New Roman" pitchFamily="18" charset="0"/>
                <a:cs typeface="Times New Roman" pitchFamily="18" charset="0"/>
              </a:rPr>
              <a:t> </a:t>
            </a:r>
            <a:r>
              <a:rPr lang="pl-PL" sz="1700" dirty="0">
                <a:latin typeface="Times New Roman" pitchFamily="18" charset="0"/>
                <a:cs typeface="Times New Roman" pitchFamily="18" charset="0"/>
              </a:rPr>
              <a:t>(rys. </a:t>
            </a:r>
            <a:r>
              <a:rPr lang="pl-PL" sz="1700" dirty="0" smtClean="0">
                <a:latin typeface="Times New Roman" pitchFamily="18" charset="0"/>
                <a:cs typeface="Times New Roman" pitchFamily="18" charset="0"/>
              </a:rPr>
              <a:t>2) </a:t>
            </a:r>
            <a:r>
              <a:rPr lang="pl-PL" sz="1700" dirty="0">
                <a:latin typeface="Times New Roman" pitchFamily="18" charset="0"/>
                <a:cs typeface="Times New Roman" pitchFamily="18" charset="0"/>
              </a:rPr>
              <a:t>- to pozycja umożliwiająca </a:t>
            </a:r>
            <a:r>
              <a:rPr lang="pl-PL" sz="1700" dirty="0" smtClean="0">
                <a:latin typeface="Times New Roman" pitchFamily="18" charset="0"/>
                <a:cs typeface="Times New Roman" pitchFamily="18" charset="0"/>
              </a:rPr>
              <a:t>funkcjonariuszowi </a:t>
            </a:r>
            <a:r>
              <a:rPr lang="pl-PL" sz="1700" dirty="0">
                <a:latin typeface="Times New Roman" pitchFamily="18" charset="0"/>
                <a:cs typeface="Times New Roman" pitchFamily="18" charset="0"/>
              </a:rPr>
              <a:t>częściowy odpoczynek podczas wykonywania regulaminowych czynności i wystąpień służbowych, przede wszystkim podczas parad </a:t>
            </a:r>
            <a:r>
              <a:rPr lang="pl-PL" sz="1700" dirty="0" smtClean="0">
                <a:latin typeface="Times New Roman" pitchFamily="18" charset="0"/>
                <a:cs typeface="Times New Roman" pitchFamily="18" charset="0"/>
              </a:rPr>
              <a:t>i </a:t>
            </a:r>
            <a:r>
              <a:rPr lang="pl-PL" sz="1700" dirty="0">
                <a:latin typeface="Times New Roman" pitchFamily="18" charset="0"/>
                <a:cs typeface="Times New Roman" pitchFamily="18" charset="0"/>
              </a:rPr>
              <a:t>uroczystości </a:t>
            </a:r>
            <a:r>
              <a:rPr lang="pl-PL" sz="1700" dirty="0" smtClean="0">
                <a:latin typeface="Times New Roman" pitchFamily="18" charset="0"/>
                <a:cs typeface="Times New Roman" pitchFamily="18" charset="0"/>
              </a:rPr>
              <a:t>strażackich. </a:t>
            </a:r>
            <a:r>
              <a:rPr lang="pl-PL" sz="1700" dirty="0">
                <a:latin typeface="Times New Roman" pitchFamily="18" charset="0"/>
                <a:cs typeface="Times New Roman" pitchFamily="18" charset="0"/>
              </a:rPr>
              <a:t>Przyjmuje się ją na komendę </a:t>
            </a:r>
            <a:r>
              <a:rPr lang="pl-PL" sz="1700" b="1" dirty="0">
                <a:latin typeface="Times New Roman" pitchFamily="18" charset="0"/>
                <a:cs typeface="Times New Roman" pitchFamily="18" charset="0"/>
              </a:rPr>
              <a:t>„SPOCZNIJ"</a:t>
            </a:r>
            <a:r>
              <a:rPr lang="pl-PL" sz="1700" dirty="0">
                <a:latin typeface="Times New Roman" pitchFamily="18" charset="0"/>
                <a:cs typeface="Times New Roman" pitchFamily="18" charset="0"/>
              </a:rPr>
              <a:t> oraz samoczynnie w sytuacjach określonych w regulaminach, np. po odliczeniu.</a:t>
            </a:r>
          </a:p>
          <a:p>
            <a:pPr algn="just">
              <a:buNone/>
            </a:pPr>
            <a:r>
              <a:rPr lang="pl-PL" sz="1700" dirty="0" smtClean="0">
                <a:latin typeface="Times New Roman" pitchFamily="18" charset="0"/>
                <a:cs typeface="Times New Roman" pitchFamily="18" charset="0"/>
              </a:rPr>
              <a:t>	Na </a:t>
            </a:r>
            <a:r>
              <a:rPr lang="pl-PL" sz="1700" dirty="0">
                <a:latin typeface="Times New Roman" pitchFamily="18" charset="0"/>
                <a:cs typeface="Times New Roman" pitchFamily="18" charset="0"/>
              </a:rPr>
              <a:t>komendę</a:t>
            </a:r>
            <a:r>
              <a:rPr lang="pl-PL" sz="1700" b="1" dirty="0">
                <a:latin typeface="Times New Roman" pitchFamily="18" charset="0"/>
                <a:cs typeface="Times New Roman" pitchFamily="18" charset="0"/>
              </a:rPr>
              <a:t> „SPOCZNIJ"</a:t>
            </a:r>
            <a:r>
              <a:rPr lang="pl-PL" sz="1700" dirty="0">
                <a:latin typeface="Times New Roman" pitchFamily="18" charset="0"/>
                <a:cs typeface="Times New Roman" pitchFamily="18" charset="0"/>
              </a:rPr>
              <a:t> </a:t>
            </a:r>
            <a:r>
              <a:rPr lang="pl-PL" sz="1700" dirty="0" smtClean="0">
                <a:latin typeface="Times New Roman" pitchFamily="18" charset="0"/>
                <a:cs typeface="Times New Roman" pitchFamily="18" charset="0"/>
              </a:rPr>
              <a:t>funkcjonariusz energicznie </a:t>
            </a:r>
            <a:r>
              <a:rPr lang="pl-PL" sz="1700" dirty="0">
                <a:latin typeface="Times New Roman" pitchFamily="18" charset="0"/>
                <a:cs typeface="Times New Roman" pitchFamily="18" charset="0"/>
              </a:rPr>
              <a:t>wysuwa lewą nogę w lewo w skos na odległość równą połowie długości stopy.</a:t>
            </a:r>
          </a:p>
          <a:p>
            <a:pPr algn="just">
              <a:buNone/>
            </a:pPr>
            <a:r>
              <a:rPr lang="pl-PL" sz="1700" dirty="0" smtClean="0">
                <a:latin typeface="Times New Roman" pitchFamily="18" charset="0"/>
                <a:cs typeface="Times New Roman" pitchFamily="18" charset="0"/>
              </a:rPr>
              <a:t>	Ciężar </a:t>
            </a:r>
            <a:r>
              <a:rPr lang="pl-PL" sz="1700" dirty="0">
                <a:latin typeface="Times New Roman" pitchFamily="18" charset="0"/>
                <a:cs typeface="Times New Roman" pitchFamily="18" charset="0"/>
              </a:rPr>
              <a:t>dała spoczywa na prawej nodze. Ręce opuszczone swobodnie, palce ułożone dowolnie. </a:t>
            </a:r>
            <a:r>
              <a:rPr lang="pl-PL" sz="1700" dirty="0" smtClean="0">
                <a:latin typeface="Times New Roman" pitchFamily="18" charset="0"/>
                <a:cs typeface="Times New Roman" pitchFamily="18" charset="0"/>
              </a:rPr>
              <a:t>Funkcjonariusz ma </a:t>
            </a:r>
            <a:r>
              <a:rPr lang="pl-PL" sz="1700" dirty="0">
                <a:latin typeface="Times New Roman" pitchFamily="18" charset="0"/>
                <a:cs typeface="Times New Roman" pitchFamily="18" charset="0"/>
              </a:rPr>
              <a:t>swobodę ruchów, lecz nie wolno mu rozmawiać w szyku.</a:t>
            </a:r>
          </a:p>
          <a:p>
            <a:endParaRPr lang="pl-PL" sz="1400" dirty="0" smtClean="0">
              <a:latin typeface="Times New Roman" pitchFamily="18" charset="0"/>
              <a:cs typeface="Times New Roman" pitchFamily="18" charset="0"/>
            </a:endParaRPr>
          </a:p>
          <a:p>
            <a:endParaRPr lang="pl-PL" sz="1400" dirty="0">
              <a:latin typeface="Times New Roman" pitchFamily="18" charset="0"/>
              <a:cs typeface="Times New Roman" pitchFamily="18" charset="0"/>
            </a:endParaRPr>
          </a:p>
          <a:p>
            <a:endParaRPr lang="pl-PL" sz="1400" dirty="0" smtClean="0">
              <a:latin typeface="Times New Roman" pitchFamily="18" charset="0"/>
              <a:cs typeface="Times New Roman" pitchFamily="18" charset="0"/>
            </a:endParaRPr>
          </a:p>
          <a:p>
            <a:endParaRPr lang="pl-PL" sz="1400" dirty="0">
              <a:latin typeface="Times New Roman" pitchFamily="18" charset="0"/>
              <a:cs typeface="Times New Roman" pitchFamily="18" charset="0"/>
            </a:endParaRPr>
          </a:p>
          <a:p>
            <a:endParaRPr lang="pl-PL" sz="1400" dirty="0" smtClean="0">
              <a:latin typeface="Times New Roman" pitchFamily="18" charset="0"/>
              <a:cs typeface="Times New Roman" pitchFamily="18" charset="0"/>
            </a:endParaRPr>
          </a:p>
          <a:p>
            <a:endParaRPr lang="pl-PL" sz="1400" dirty="0">
              <a:latin typeface="Times New Roman" pitchFamily="18" charset="0"/>
              <a:cs typeface="Times New Roman" pitchFamily="18" charset="0"/>
            </a:endParaRPr>
          </a:p>
          <a:p>
            <a:endParaRPr lang="pl-PL" sz="1400" dirty="0" smtClean="0">
              <a:latin typeface="Times New Roman" pitchFamily="18" charset="0"/>
              <a:cs typeface="Times New Roman" pitchFamily="18" charset="0"/>
            </a:endParaRPr>
          </a:p>
          <a:p>
            <a:endParaRPr lang="pl-PL" sz="1400" dirty="0">
              <a:latin typeface="Times New Roman" pitchFamily="18" charset="0"/>
              <a:cs typeface="Times New Roman" pitchFamily="18" charset="0"/>
            </a:endParaRPr>
          </a:p>
          <a:p>
            <a:endParaRPr lang="pl-PL" sz="1400" dirty="0" smtClean="0">
              <a:latin typeface="Times New Roman" pitchFamily="18" charset="0"/>
              <a:cs typeface="Times New Roman" pitchFamily="18" charset="0"/>
            </a:endParaRPr>
          </a:p>
          <a:p>
            <a:endParaRPr lang="pl-PL" sz="1400" dirty="0">
              <a:latin typeface="Times New Roman" pitchFamily="18" charset="0"/>
              <a:cs typeface="Times New Roman" pitchFamily="18" charset="0"/>
            </a:endParaRPr>
          </a:p>
          <a:p>
            <a:endParaRPr lang="pl-PL" sz="1400" dirty="0" smtClean="0">
              <a:latin typeface="Times New Roman" pitchFamily="18" charset="0"/>
              <a:cs typeface="Times New Roman" pitchFamily="18" charset="0"/>
            </a:endParaRPr>
          </a:p>
          <a:p>
            <a:endParaRPr lang="pl-PL" sz="1400" dirty="0">
              <a:latin typeface="Times New Roman" pitchFamily="18" charset="0"/>
              <a:cs typeface="Times New Roman" pitchFamily="18" charset="0"/>
            </a:endParaRPr>
          </a:p>
          <a:p>
            <a:endParaRPr lang="pl-PL" sz="1400" dirty="0" smtClean="0">
              <a:latin typeface="Times New Roman" pitchFamily="18" charset="0"/>
              <a:cs typeface="Times New Roman" pitchFamily="18" charset="0"/>
            </a:endParaRPr>
          </a:p>
          <a:p>
            <a:endParaRPr lang="pl-PL" sz="1400" dirty="0" smtClean="0">
              <a:latin typeface="Times New Roman" pitchFamily="18" charset="0"/>
              <a:cs typeface="Times New Roman" pitchFamily="18" charset="0"/>
            </a:endParaRPr>
          </a:p>
          <a:p>
            <a:pPr algn="just">
              <a:buNone/>
            </a:pPr>
            <a:r>
              <a:rPr lang="pl-PL" sz="1400" dirty="0" smtClean="0">
                <a:latin typeface="Times New Roman" pitchFamily="18" charset="0"/>
                <a:cs typeface="Times New Roman" pitchFamily="18" charset="0"/>
              </a:rPr>
              <a:t>	</a:t>
            </a:r>
          </a:p>
          <a:p>
            <a:pPr algn="just">
              <a:buNone/>
            </a:pPr>
            <a:endParaRPr lang="pl-PL" sz="1400" dirty="0" smtClean="0">
              <a:latin typeface="Times New Roman" pitchFamily="18" charset="0"/>
              <a:cs typeface="Times New Roman" pitchFamily="18" charset="0"/>
            </a:endParaRPr>
          </a:p>
          <a:p>
            <a:pPr algn="just">
              <a:buNone/>
            </a:pPr>
            <a:endParaRPr lang="pl-PL" sz="1400" dirty="0" smtClean="0">
              <a:latin typeface="Times New Roman" pitchFamily="18" charset="0"/>
              <a:cs typeface="Times New Roman" pitchFamily="18" charset="0"/>
            </a:endParaRPr>
          </a:p>
          <a:p>
            <a:pPr algn="just">
              <a:buNone/>
            </a:pPr>
            <a:r>
              <a:rPr lang="pl-PL" sz="1400" dirty="0" smtClean="0">
                <a:latin typeface="Times New Roman" pitchFamily="18" charset="0"/>
                <a:cs typeface="Times New Roman" pitchFamily="18" charset="0"/>
              </a:rPr>
              <a:t>	Rys</a:t>
            </a:r>
            <a:r>
              <a:rPr lang="pl-PL" sz="1400" dirty="0">
                <a:latin typeface="Times New Roman" pitchFamily="18" charset="0"/>
                <a:cs typeface="Times New Roman" pitchFamily="18" charset="0"/>
              </a:rPr>
              <a:t>. </a:t>
            </a:r>
            <a:r>
              <a:rPr lang="pl-PL" sz="1400" dirty="0" smtClean="0">
                <a:latin typeface="Times New Roman" pitchFamily="18" charset="0"/>
                <a:cs typeface="Times New Roman" pitchFamily="18" charset="0"/>
              </a:rPr>
              <a:t>2. Funkcjonariusz </a:t>
            </a:r>
            <a:r>
              <a:rPr lang="pl-PL" sz="1400" dirty="0">
                <a:latin typeface="Times New Roman" pitchFamily="18" charset="0"/>
                <a:cs typeface="Times New Roman" pitchFamily="18" charset="0"/>
              </a:rPr>
              <a:t>w postawie swobodnej </a:t>
            </a:r>
            <a:r>
              <a:rPr lang="pl-PL" sz="1400" dirty="0" smtClean="0">
                <a:latin typeface="Times New Roman" pitchFamily="18" charset="0"/>
                <a:cs typeface="Times New Roman" pitchFamily="18" charset="0"/>
              </a:rPr>
              <a:t>: </a:t>
            </a:r>
            <a:r>
              <a:rPr lang="pl-PL" sz="1400" dirty="0">
                <a:latin typeface="Times New Roman" pitchFamily="18" charset="0"/>
                <a:cs typeface="Times New Roman" pitchFamily="18" charset="0"/>
              </a:rPr>
              <a:t>a) z wysuniętą lewą nogą; b) w rozkroku</a:t>
            </a:r>
          </a:p>
          <a:p>
            <a:endParaRPr lang="pl-PL" sz="1400" dirty="0">
              <a:latin typeface="Times New Roman" pitchFamily="18" charset="0"/>
              <a:cs typeface="Times New Roman" pitchFamily="18" charset="0"/>
            </a:endParaRPr>
          </a:p>
        </p:txBody>
      </p:sp>
      <p:pic>
        <p:nvPicPr>
          <p:cNvPr id="8" name="Picture 2"/>
          <p:cNvPicPr>
            <a:picLocks noChangeAspect="1" noChangeArrowheads="1"/>
          </p:cNvPicPr>
          <p:nvPr/>
        </p:nvPicPr>
        <p:blipFill>
          <a:blip r:embed="rId2" cstate="print"/>
          <a:srcRect/>
          <a:stretch>
            <a:fillRect/>
          </a:stretch>
        </p:blipFill>
        <p:spPr bwMode="auto">
          <a:xfrm>
            <a:off x="3275856" y="3068960"/>
            <a:ext cx="2111952" cy="3240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62074"/>
          </a:xfrm>
        </p:spPr>
        <p:txBody>
          <a:bodyPr>
            <a:normAutofit/>
          </a:bodyPr>
          <a:lstStyle/>
          <a:p>
            <a:r>
              <a:rPr lang="pl-PL" sz="2800" b="1" dirty="0" smtClean="0">
                <a:latin typeface="Times New Roman" pitchFamily="18" charset="0"/>
                <a:cs typeface="Times New Roman" pitchFamily="18" charset="0"/>
              </a:rPr>
              <a:t>MUSZTRA INDYWIDUALNA</a:t>
            </a:r>
            <a:endParaRPr lang="pl-PL" sz="2800" dirty="0"/>
          </a:p>
        </p:txBody>
      </p:sp>
      <p:sp>
        <p:nvSpPr>
          <p:cNvPr id="3" name="Symbol zastępczy zawartości 2"/>
          <p:cNvSpPr>
            <a:spLocks noGrp="1"/>
          </p:cNvSpPr>
          <p:nvPr>
            <p:ph idx="1"/>
          </p:nvPr>
        </p:nvSpPr>
        <p:spPr>
          <a:xfrm>
            <a:off x="467544" y="836712"/>
            <a:ext cx="8229600" cy="5904656"/>
          </a:xfrm>
        </p:spPr>
        <p:txBody>
          <a:bodyPr>
            <a:normAutofit fontScale="92500" lnSpcReduction="10000"/>
          </a:bodyPr>
          <a:lstStyle/>
          <a:p>
            <a:pPr algn="just">
              <a:buNone/>
            </a:pPr>
            <a:endParaRPr lang="pl-PL" sz="1400" i="1" dirty="0" smtClean="0">
              <a:latin typeface="Times New Roman" pitchFamily="18" charset="0"/>
              <a:cs typeface="Times New Roman" pitchFamily="18" charset="0"/>
            </a:endParaRPr>
          </a:p>
          <a:p>
            <a:pPr algn="just">
              <a:buNone/>
            </a:pPr>
            <a:r>
              <a:rPr lang="pl-PL" sz="1700" i="1" dirty="0" smtClean="0">
                <a:latin typeface="Times New Roman" pitchFamily="18" charset="0"/>
                <a:cs typeface="Times New Roman" pitchFamily="18" charset="0"/>
              </a:rPr>
              <a:t>2.3. </a:t>
            </a:r>
            <a:r>
              <a:rPr lang="pl-PL" sz="1700" b="1" i="1" dirty="0" smtClean="0">
                <a:latin typeface="Times New Roman" pitchFamily="18" charset="0"/>
                <a:cs typeface="Times New Roman" pitchFamily="18" charset="0"/>
              </a:rPr>
              <a:t>Zwroty </a:t>
            </a:r>
            <a:r>
              <a:rPr lang="pl-PL" sz="1700" b="1" i="1" dirty="0">
                <a:latin typeface="Times New Roman" pitchFamily="18" charset="0"/>
                <a:cs typeface="Times New Roman" pitchFamily="18" charset="0"/>
              </a:rPr>
              <a:t>w miejscu</a:t>
            </a:r>
            <a:r>
              <a:rPr lang="pl-PL" sz="1700" i="1" dirty="0">
                <a:latin typeface="Times New Roman" pitchFamily="18" charset="0"/>
                <a:cs typeface="Times New Roman" pitchFamily="18" charset="0"/>
              </a:rPr>
              <a:t> </a:t>
            </a:r>
            <a:r>
              <a:rPr lang="pl-PL" sz="1700" dirty="0">
                <a:latin typeface="Times New Roman" pitchFamily="18" charset="0"/>
                <a:cs typeface="Times New Roman" pitchFamily="18" charset="0"/>
              </a:rPr>
              <a:t>(rys. </a:t>
            </a:r>
            <a:r>
              <a:rPr lang="pl-PL" sz="1700" dirty="0" smtClean="0">
                <a:latin typeface="Times New Roman" pitchFamily="18" charset="0"/>
                <a:cs typeface="Times New Roman" pitchFamily="18" charset="0"/>
              </a:rPr>
              <a:t>3) </a:t>
            </a:r>
            <a:r>
              <a:rPr lang="pl-PL" sz="1700" dirty="0">
                <a:latin typeface="Times New Roman" pitchFamily="18" charset="0"/>
                <a:cs typeface="Times New Roman" pitchFamily="18" charset="0"/>
              </a:rPr>
              <a:t>wykonuje się na komendę:</a:t>
            </a:r>
            <a:r>
              <a:rPr lang="pl-PL" sz="1700" b="1" dirty="0">
                <a:latin typeface="Times New Roman" pitchFamily="18" charset="0"/>
                <a:cs typeface="Times New Roman" pitchFamily="18" charset="0"/>
              </a:rPr>
              <a:t> „W lewo</a:t>
            </a:r>
            <a:r>
              <a:rPr lang="pl-PL" sz="1700" dirty="0">
                <a:latin typeface="Times New Roman" pitchFamily="18" charset="0"/>
                <a:cs typeface="Times New Roman" pitchFamily="18" charset="0"/>
              </a:rPr>
              <a:t> (w prawo, w tył) -</a:t>
            </a:r>
            <a:r>
              <a:rPr lang="pl-PL" sz="1700" b="1" dirty="0">
                <a:latin typeface="Times New Roman" pitchFamily="18" charset="0"/>
                <a:cs typeface="Times New Roman" pitchFamily="18" charset="0"/>
              </a:rPr>
              <a:t> ZWROT".</a:t>
            </a:r>
            <a:r>
              <a:rPr lang="pl-PL" sz="1700" dirty="0">
                <a:latin typeface="Times New Roman" pitchFamily="18" charset="0"/>
                <a:cs typeface="Times New Roman" pitchFamily="18" charset="0"/>
              </a:rPr>
              <a:t> Zwroty </a:t>
            </a:r>
            <a:r>
              <a:rPr lang="pl-PL" sz="1700" dirty="0" smtClean="0">
                <a:latin typeface="Times New Roman" pitchFamily="18" charset="0"/>
                <a:cs typeface="Times New Roman" pitchFamily="18" charset="0"/>
              </a:rPr>
              <a:t>w </a:t>
            </a:r>
            <a:r>
              <a:rPr lang="pl-PL" sz="1700" dirty="0">
                <a:latin typeface="Times New Roman" pitchFamily="18" charset="0"/>
                <a:cs typeface="Times New Roman" pitchFamily="18" charset="0"/>
              </a:rPr>
              <a:t>lewo i w tył wykonuje się w stronę lewej ręki, na obcasie buta lewej nogi i czubku prawego buta, energicznie dostawiając najkrótszą drogą nogę pozostawioną w tyle. Zwrot w prawo - odwrotnie. W czasie zwrotu górna część ciała pozostaje jak w postawie zasadniczej; nóg w kolanach nie zgina się.</a:t>
            </a:r>
          </a:p>
          <a:p>
            <a:pPr algn="just"/>
            <a:endParaRPr lang="pl-PL" sz="1400" dirty="0" smtClean="0">
              <a:latin typeface="Times New Roman" pitchFamily="18" charset="0"/>
              <a:cs typeface="Times New Roman" pitchFamily="18" charset="0"/>
            </a:endParaRPr>
          </a:p>
          <a:p>
            <a:pPr algn="just">
              <a:buNone/>
            </a:pPr>
            <a:r>
              <a:rPr lang="pl-PL" sz="1400" dirty="0" smtClean="0">
                <a:latin typeface="Times New Roman" pitchFamily="18" charset="0"/>
                <a:cs typeface="Times New Roman" pitchFamily="18" charset="0"/>
              </a:rPr>
              <a:t>	                                                                                                       b)                       </a:t>
            </a:r>
          </a:p>
          <a:p>
            <a:pPr algn="just">
              <a:buNone/>
            </a:pPr>
            <a:endParaRPr lang="pl-PL" sz="1400" dirty="0" smtClean="0">
              <a:latin typeface="Times New Roman" pitchFamily="18" charset="0"/>
              <a:cs typeface="Times New Roman" pitchFamily="18" charset="0"/>
            </a:endParaRPr>
          </a:p>
          <a:p>
            <a:pPr algn="just">
              <a:buNone/>
            </a:pPr>
            <a:r>
              <a:rPr lang="pl-PL" sz="1400" dirty="0" smtClean="0">
                <a:latin typeface="Times New Roman" pitchFamily="18" charset="0"/>
                <a:cs typeface="Times New Roman" pitchFamily="18" charset="0"/>
              </a:rPr>
              <a:t> </a:t>
            </a:r>
            <a:r>
              <a:rPr lang="pl-PL" sz="1400" b="1" dirty="0" smtClean="0">
                <a:latin typeface="Times New Roman" pitchFamily="18" charset="0"/>
                <a:cs typeface="Times New Roman" pitchFamily="18" charset="0"/>
              </a:rPr>
              <a:t>                                                                                </a:t>
            </a:r>
          </a:p>
          <a:p>
            <a:pPr algn="just"/>
            <a:endParaRPr lang="pl-PL" sz="1400" b="1" dirty="0">
              <a:latin typeface="Times New Roman" pitchFamily="18" charset="0"/>
              <a:cs typeface="Times New Roman" pitchFamily="18" charset="0"/>
            </a:endParaRPr>
          </a:p>
          <a:p>
            <a:pPr algn="just"/>
            <a:endParaRPr lang="pl-PL" sz="1400" b="1" dirty="0" smtClean="0">
              <a:latin typeface="Times New Roman" pitchFamily="18" charset="0"/>
              <a:cs typeface="Times New Roman" pitchFamily="18" charset="0"/>
            </a:endParaRPr>
          </a:p>
          <a:p>
            <a:pPr algn="just"/>
            <a:endParaRPr lang="pl-PL" sz="1400" b="1" dirty="0">
              <a:latin typeface="Times New Roman" pitchFamily="18" charset="0"/>
              <a:cs typeface="Times New Roman" pitchFamily="18" charset="0"/>
            </a:endParaRPr>
          </a:p>
          <a:p>
            <a:pPr algn="just"/>
            <a:endParaRPr lang="pl-PL" sz="1400" b="1" dirty="0" smtClean="0">
              <a:latin typeface="Times New Roman" pitchFamily="18" charset="0"/>
              <a:cs typeface="Times New Roman" pitchFamily="18" charset="0"/>
            </a:endParaRPr>
          </a:p>
          <a:p>
            <a:pPr algn="just"/>
            <a:endParaRPr lang="pl-PL" sz="1400" b="1" dirty="0">
              <a:latin typeface="Times New Roman" pitchFamily="18" charset="0"/>
              <a:cs typeface="Times New Roman" pitchFamily="18" charset="0"/>
            </a:endParaRPr>
          </a:p>
          <a:p>
            <a:pPr algn="just"/>
            <a:endParaRPr lang="pl-PL" sz="1400" b="1" dirty="0" smtClean="0">
              <a:latin typeface="Times New Roman" pitchFamily="18" charset="0"/>
              <a:cs typeface="Times New Roman" pitchFamily="18" charset="0"/>
            </a:endParaRPr>
          </a:p>
          <a:p>
            <a:pPr algn="just"/>
            <a:endParaRPr lang="pl-PL" sz="1400" b="1" dirty="0">
              <a:latin typeface="Times New Roman" pitchFamily="18" charset="0"/>
              <a:cs typeface="Times New Roman" pitchFamily="18" charset="0"/>
            </a:endParaRPr>
          </a:p>
          <a:p>
            <a:pPr algn="just"/>
            <a:endParaRPr lang="pl-PL" sz="1400" b="1" dirty="0" smtClean="0">
              <a:latin typeface="Times New Roman" pitchFamily="18" charset="0"/>
              <a:cs typeface="Times New Roman" pitchFamily="18" charset="0"/>
            </a:endParaRPr>
          </a:p>
          <a:p>
            <a:pPr algn="just"/>
            <a:endParaRPr lang="pl-PL" sz="1400" b="1" dirty="0">
              <a:latin typeface="Times New Roman" pitchFamily="18" charset="0"/>
              <a:cs typeface="Times New Roman" pitchFamily="18" charset="0"/>
            </a:endParaRPr>
          </a:p>
          <a:p>
            <a:pPr algn="just">
              <a:buNone/>
            </a:pPr>
            <a:endParaRPr lang="pl-PL" sz="1400" b="1" dirty="0" smtClean="0">
              <a:latin typeface="Times New Roman" pitchFamily="18" charset="0"/>
              <a:cs typeface="Times New Roman" pitchFamily="18" charset="0"/>
            </a:endParaRPr>
          </a:p>
          <a:p>
            <a:pPr algn="just"/>
            <a:endParaRPr lang="pl-PL" sz="1400" b="1" dirty="0">
              <a:latin typeface="Times New Roman" pitchFamily="18" charset="0"/>
              <a:cs typeface="Times New Roman" pitchFamily="18" charset="0"/>
            </a:endParaRPr>
          </a:p>
          <a:p>
            <a:pPr algn="just">
              <a:buNone/>
            </a:pPr>
            <a:endParaRPr lang="pl-PL" sz="1400" dirty="0" smtClean="0">
              <a:latin typeface="Times New Roman" pitchFamily="18" charset="0"/>
              <a:cs typeface="Times New Roman" pitchFamily="18" charset="0"/>
            </a:endParaRPr>
          </a:p>
          <a:p>
            <a:pPr algn="just">
              <a:buNone/>
            </a:pPr>
            <a:endParaRPr lang="pl-PL" sz="1400" dirty="0" smtClean="0">
              <a:latin typeface="Times New Roman" pitchFamily="18" charset="0"/>
              <a:cs typeface="Times New Roman" pitchFamily="18" charset="0"/>
            </a:endParaRPr>
          </a:p>
          <a:p>
            <a:pPr algn="just">
              <a:buNone/>
            </a:pPr>
            <a:endParaRPr lang="pl-PL" sz="1400" dirty="0" smtClean="0">
              <a:latin typeface="Times New Roman" pitchFamily="18" charset="0"/>
              <a:cs typeface="Times New Roman" pitchFamily="18" charset="0"/>
            </a:endParaRPr>
          </a:p>
          <a:p>
            <a:pPr algn="just">
              <a:buNone/>
            </a:pPr>
            <a:endParaRPr lang="pl-PL" sz="1400" dirty="0" smtClean="0">
              <a:latin typeface="Times New Roman" pitchFamily="18" charset="0"/>
              <a:cs typeface="Times New Roman" pitchFamily="18" charset="0"/>
            </a:endParaRPr>
          </a:p>
          <a:p>
            <a:pPr algn="just">
              <a:buNone/>
            </a:pPr>
            <a:r>
              <a:rPr lang="pl-PL" sz="1400" dirty="0" smtClean="0">
                <a:latin typeface="Times New Roman" pitchFamily="18" charset="0"/>
                <a:cs typeface="Times New Roman" pitchFamily="18" charset="0"/>
              </a:rPr>
              <a:t>Rys</a:t>
            </a:r>
            <a:r>
              <a:rPr lang="pl-PL" sz="1400" dirty="0">
                <a:latin typeface="Times New Roman" pitchFamily="18" charset="0"/>
                <a:cs typeface="Times New Roman" pitchFamily="18" charset="0"/>
              </a:rPr>
              <a:t>. </a:t>
            </a:r>
            <a:r>
              <a:rPr lang="pl-PL" sz="1400" dirty="0" smtClean="0">
                <a:latin typeface="Times New Roman" pitchFamily="18" charset="0"/>
                <a:cs typeface="Times New Roman" pitchFamily="18" charset="0"/>
              </a:rPr>
              <a:t>3. </a:t>
            </a:r>
            <a:r>
              <a:rPr lang="pl-PL" sz="1400" dirty="0">
                <a:latin typeface="Times New Roman" pitchFamily="18" charset="0"/>
                <a:cs typeface="Times New Roman" pitchFamily="18" charset="0"/>
              </a:rPr>
              <a:t>Układ stóp w czasie wykonywania zwrotów: a) w prawo; b) w </a:t>
            </a:r>
            <a:r>
              <a:rPr lang="pl-PL" sz="1400" dirty="0" smtClean="0">
                <a:latin typeface="Times New Roman" pitchFamily="18" charset="0"/>
                <a:cs typeface="Times New Roman" pitchFamily="18" charset="0"/>
              </a:rPr>
              <a:t>tył.</a:t>
            </a:r>
            <a:endParaRPr lang="pl-PL" sz="1400" dirty="0">
              <a:latin typeface="Times New Roman" pitchFamily="18" charset="0"/>
              <a:cs typeface="Times New Roman" pitchFamily="18" charset="0"/>
            </a:endParaRPr>
          </a:p>
          <a:p>
            <a:pPr algn="just"/>
            <a:endParaRPr lang="pl-PL" sz="1400" dirty="0">
              <a:latin typeface="Times New Roman" pitchFamily="18" charset="0"/>
              <a:cs typeface="Times New Roman" pitchFamily="18" charset="0"/>
            </a:endParaRPr>
          </a:p>
        </p:txBody>
      </p:sp>
      <p:pic>
        <p:nvPicPr>
          <p:cNvPr id="19458" name="Picture 2"/>
          <p:cNvPicPr>
            <a:picLocks noChangeAspect="1" noChangeArrowheads="1"/>
          </p:cNvPicPr>
          <p:nvPr/>
        </p:nvPicPr>
        <p:blipFill>
          <a:blip r:embed="rId2" cstate="print"/>
          <a:srcRect/>
          <a:stretch>
            <a:fillRect/>
          </a:stretch>
        </p:blipFill>
        <p:spPr bwMode="auto">
          <a:xfrm>
            <a:off x="2411760" y="2420888"/>
            <a:ext cx="1080120" cy="3240360"/>
          </a:xfrm>
          <a:prstGeom prst="rect">
            <a:avLst/>
          </a:prstGeom>
          <a:noFill/>
          <a:ln w="9525">
            <a:noFill/>
            <a:miter lim="800000"/>
            <a:headEnd/>
            <a:tailEnd/>
          </a:ln>
        </p:spPr>
      </p:pic>
      <p:pic>
        <p:nvPicPr>
          <p:cNvPr id="19459" name="Picture 3"/>
          <p:cNvPicPr>
            <a:picLocks noChangeAspect="1" noChangeArrowheads="1"/>
          </p:cNvPicPr>
          <p:nvPr/>
        </p:nvPicPr>
        <p:blipFill>
          <a:blip r:embed="rId3" cstate="print"/>
          <a:srcRect/>
          <a:stretch>
            <a:fillRect/>
          </a:stretch>
        </p:blipFill>
        <p:spPr bwMode="auto">
          <a:xfrm>
            <a:off x="5364088" y="2420888"/>
            <a:ext cx="1152128" cy="3174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62074"/>
          </a:xfrm>
        </p:spPr>
        <p:txBody>
          <a:bodyPr>
            <a:normAutofit/>
          </a:bodyPr>
          <a:lstStyle/>
          <a:p>
            <a:r>
              <a:rPr lang="pl-PL" sz="2800" b="1" dirty="0" smtClean="0">
                <a:latin typeface="Times New Roman" pitchFamily="18" charset="0"/>
                <a:cs typeface="Times New Roman" pitchFamily="18" charset="0"/>
              </a:rPr>
              <a:t>MUSZTRA INDYWIDUALNA</a:t>
            </a:r>
            <a:endParaRPr lang="pl-PL" sz="2800" dirty="0"/>
          </a:p>
        </p:txBody>
      </p:sp>
      <p:sp>
        <p:nvSpPr>
          <p:cNvPr id="3" name="Symbol zastępczy zawartości 2"/>
          <p:cNvSpPr>
            <a:spLocks noGrp="1"/>
          </p:cNvSpPr>
          <p:nvPr>
            <p:ph idx="1"/>
          </p:nvPr>
        </p:nvSpPr>
        <p:spPr>
          <a:xfrm>
            <a:off x="467544" y="836712"/>
            <a:ext cx="8229600" cy="5688632"/>
          </a:xfrm>
        </p:spPr>
        <p:txBody>
          <a:bodyPr>
            <a:normAutofit lnSpcReduction="10000"/>
          </a:bodyPr>
          <a:lstStyle/>
          <a:p>
            <a:pPr algn="just">
              <a:buNone/>
            </a:pPr>
            <a:endParaRPr lang="pl-PL" sz="1400" i="1" dirty="0" smtClean="0">
              <a:latin typeface="Times New Roman" pitchFamily="18" charset="0"/>
              <a:cs typeface="Times New Roman" pitchFamily="18" charset="0"/>
            </a:endParaRPr>
          </a:p>
          <a:p>
            <a:pPr algn="just">
              <a:buNone/>
            </a:pPr>
            <a:r>
              <a:rPr lang="pl-PL" sz="1600" i="1" dirty="0" smtClean="0">
                <a:latin typeface="Times New Roman" pitchFamily="18" charset="0"/>
                <a:cs typeface="Times New Roman" pitchFamily="18" charset="0"/>
              </a:rPr>
              <a:t>2.4. </a:t>
            </a:r>
            <a:r>
              <a:rPr lang="pl-PL" sz="1600" b="1" i="1" dirty="0">
                <a:latin typeface="Times New Roman" pitchFamily="18" charset="0"/>
                <a:cs typeface="Times New Roman" pitchFamily="18" charset="0"/>
              </a:rPr>
              <a:t>Marsz</a:t>
            </a:r>
            <a:r>
              <a:rPr lang="pl-PL" sz="1600" i="1" dirty="0">
                <a:latin typeface="Times New Roman" pitchFamily="18" charset="0"/>
                <a:cs typeface="Times New Roman" pitchFamily="18" charset="0"/>
              </a:rPr>
              <a:t> </a:t>
            </a:r>
            <a:r>
              <a:rPr lang="pl-PL" sz="1600" dirty="0">
                <a:latin typeface="Times New Roman" pitchFamily="18" charset="0"/>
                <a:cs typeface="Times New Roman" pitchFamily="18" charset="0"/>
              </a:rPr>
              <a:t>rozpoczyna się z postawy zasadniczej lewą nogą. Wykonuje się go krokiem defiladowym lub zwykłym, natomiast marsz w miejscu — tylko krokiem zwykłym. Marsz poprzedza komenda </a:t>
            </a:r>
            <a:r>
              <a:rPr lang="pl-PL" sz="1600" dirty="0" smtClean="0">
                <a:latin typeface="Times New Roman" pitchFamily="18" charset="0"/>
                <a:cs typeface="Times New Roman" pitchFamily="18" charset="0"/>
              </a:rPr>
              <a:t>np</a:t>
            </a:r>
            <a:r>
              <a:rPr lang="pl-PL" sz="1600" dirty="0">
                <a:latin typeface="Times New Roman" pitchFamily="18" charset="0"/>
                <a:cs typeface="Times New Roman" pitchFamily="18" charset="0"/>
              </a:rPr>
              <a:t>.: </a:t>
            </a:r>
            <a:r>
              <a:rPr lang="pl-PL" sz="1600" dirty="0" smtClean="0">
                <a:latin typeface="Times New Roman" pitchFamily="18" charset="0"/>
                <a:cs typeface="Times New Roman" pitchFamily="18" charset="0"/>
              </a:rPr>
              <a:t>„</a:t>
            </a:r>
            <a:r>
              <a:rPr lang="pl-PL" sz="1600" b="1" dirty="0" smtClean="0">
                <a:latin typeface="Times New Roman" pitchFamily="18" charset="0"/>
                <a:cs typeface="Times New Roman" pitchFamily="18" charset="0"/>
              </a:rPr>
              <a:t>Pododdział, </a:t>
            </a:r>
            <a:r>
              <a:rPr lang="pl-PL" sz="1600" b="1" dirty="0">
                <a:latin typeface="Times New Roman" pitchFamily="18" charset="0"/>
                <a:cs typeface="Times New Roman" pitchFamily="18" charset="0"/>
              </a:rPr>
              <a:t>kierunek na wprost</a:t>
            </a:r>
            <a:r>
              <a:rPr lang="pl-PL" sz="1600" dirty="0">
                <a:latin typeface="Times New Roman" pitchFamily="18" charset="0"/>
                <a:cs typeface="Times New Roman" pitchFamily="18" charset="0"/>
              </a:rPr>
              <a:t> (w lewo, w prawo, w tył na lewo, w tył na prawo, w lewo w skos, w prawo w skos)</a:t>
            </a:r>
            <a:r>
              <a:rPr lang="pl-PL" sz="1600" b="1" dirty="0">
                <a:latin typeface="Times New Roman" pitchFamily="18" charset="0"/>
                <a:cs typeface="Times New Roman" pitchFamily="18" charset="0"/>
              </a:rPr>
              <a:t> — MARSZ"</a:t>
            </a:r>
            <a:r>
              <a:rPr lang="pl-PL" sz="1600" dirty="0">
                <a:latin typeface="Times New Roman" pitchFamily="18" charset="0"/>
                <a:cs typeface="Times New Roman" pitchFamily="18" charset="0"/>
              </a:rPr>
              <a:t> lub</a:t>
            </a:r>
            <a:r>
              <a:rPr lang="pl-PL" sz="1600" b="1" dirty="0">
                <a:latin typeface="Times New Roman" pitchFamily="18" charset="0"/>
                <a:cs typeface="Times New Roman" pitchFamily="18" charset="0"/>
              </a:rPr>
              <a:t> </a:t>
            </a:r>
            <a:r>
              <a:rPr lang="pl-PL" sz="1600" b="1" dirty="0" smtClean="0">
                <a:latin typeface="Times New Roman" pitchFamily="18" charset="0"/>
                <a:cs typeface="Times New Roman" pitchFamily="18" charset="0"/>
              </a:rPr>
              <a:t>„Pododdział, </a:t>
            </a:r>
            <a:r>
              <a:rPr lang="pl-PL" sz="1600" b="1" dirty="0">
                <a:latin typeface="Times New Roman" pitchFamily="18" charset="0"/>
                <a:cs typeface="Times New Roman" pitchFamily="18" charset="0"/>
              </a:rPr>
              <a:t>za mną - MARSZ".</a:t>
            </a:r>
            <a:r>
              <a:rPr lang="pl-PL" sz="1600" dirty="0">
                <a:latin typeface="Times New Roman" pitchFamily="18" charset="0"/>
                <a:cs typeface="Times New Roman" pitchFamily="18" charset="0"/>
              </a:rPr>
              <a:t> </a:t>
            </a:r>
          </a:p>
          <a:p>
            <a:pPr algn="just">
              <a:buNone/>
            </a:pPr>
            <a:r>
              <a:rPr lang="pl-PL" sz="1600" dirty="0" smtClean="0">
                <a:latin typeface="Times New Roman" pitchFamily="18" charset="0"/>
                <a:cs typeface="Times New Roman" pitchFamily="18" charset="0"/>
              </a:rPr>
              <a:t>	Po </a:t>
            </a:r>
            <a:r>
              <a:rPr lang="pl-PL" sz="1600" dirty="0">
                <a:latin typeface="Times New Roman" pitchFamily="18" charset="0"/>
                <a:cs typeface="Times New Roman" pitchFamily="18" charset="0"/>
              </a:rPr>
              <a:t>każdej komendzie pierwsze trzy kroki wykonuje się krokiem defiladowym na wprost </a:t>
            </a:r>
            <a:r>
              <a:rPr lang="pl-PL" sz="1600" dirty="0" smtClean="0">
                <a:latin typeface="Times New Roman" pitchFamily="18" charset="0"/>
                <a:cs typeface="Times New Roman" pitchFamily="18" charset="0"/>
              </a:rPr>
              <a:t/>
            </a:r>
            <a:br>
              <a:rPr lang="pl-PL" sz="1600" dirty="0" smtClean="0">
                <a:latin typeface="Times New Roman" pitchFamily="18" charset="0"/>
                <a:cs typeface="Times New Roman" pitchFamily="18" charset="0"/>
              </a:rPr>
            </a:br>
            <a:r>
              <a:rPr lang="pl-PL" sz="1600" dirty="0" smtClean="0">
                <a:latin typeface="Times New Roman" pitchFamily="18" charset="0"/>
                <a:cs typeface="Times New Roman" pitchFamily="18" charset="0"/>
              </a:rPr>
              <a:t>(</a:t>
            </a:r>
            <a:r>
              <a:rPr lang="pl-PL" sz="1600" dirty="0">
                <a:latin typeface="Times New Roman" pitchFamily="18" charset="0"/>
                <a:cs typeface="Times New Roman" pitchFamily="18" charset="0"/>
              </a:rPr>
              <a:t>z wyjątkiem marszu w miejscu</a:t>
            </a:r>
            <a:r>
              <a:rPr lang="pl-PL" sz="1600" dirty="0" smtClean="0">
                <a:latin typeface="Times New Roman" pitchFamily="18" charset="0"/>
                <a:cs typeface="Times New Roman" pitchFamily="18" charset="0"/>
              </a:rPr>
              <a:t>).</a:t>
            </a:r>
          </a:p>
          <a:p>
            <a:pPr algn="just">
              <a:buNone/>
            </a:pPr>
            <a:r>
              <a:rPr lang="pl-PL" sz="1600" i="1" dirty="0" smtClean="0">
                <a:latin typeface="Times New Roman" pitchFamily="18" charset="0"/>
                <a:cs typeface="Times New Roman" pitchFamily="18" charset="0"/>
              </a:rPr>
              <a:t>2.5. </a:t>
            </a:r>
            <a:r>
              <a:rPr lang="pl-PL" sz="1600" b="1" i="1" dirty="0" smtClean="0">
                <a:latin typeface="Times New Roman" pitchFamily="18" charset="0"/>
                <a:cs typeface="Times New Roman" pitchFamily="18" charset="0"/>
              </a:rPr>
              <a:t>Krok </a:t>
            </a:r>
            <a:r>
              <a:rPr lang="pl-PL" sz="1600" b="1" i="1" dirty="0">
                <a:latin typeface="Times New Roman" pitchFamily="18" charset="0"/>
                <a:cs typeface="Times New Roman" pitchFamily="18" charset="0"/>
              </a:rPr>
              <a:t>defiladowy</a:t>
            </a:r>
            <a:r>
              <a:rPr lang="pl-PL" sz="1600" i="1" dirty="0">
                <a:latin typeface="Times New Roman" pitchFamily="18" charset="0"/>
                <a:cs typeface="Times New Roman" pitchFamily="18" charset="0"/>
              </a:rPr>
              <a:t> </a:t>
            </a:r>
            <a:r>
              <a:rPr lang="pl-PL" sz="1600" dirty="0">
                <a:latin typeface="Times New Roman" pitchFamily="18" charset="0"/>
                <a:cs typeface="Times New Roman" pitchFamily="18" charset="0"/>
              </a:rPr>
              <a:t>(rys. </a:t>
            </a:r>
            <a:r>
              <a:rPr lang="pl-PL" sz="1600" dirty="0" smtClean="0">
                <a:latin typeface="Times New Roman" pitchFamily="18" charset="0"/>
                <a:cs typeface="Times New Roman" pitchFamily="18" charset="0"/>
              </a:rPr>
              <a:t>4) </a:t>
            </a:r>
            <a:r>
              <a:rPr lang="pl-PL" sz="1600" dirty="0">
                <a:latin typeface="Times New Roman" pitchFamily="18" charset="0"/>
                <a:cs typeface="Times New Roman" pitchFamily="18" charset="0"/>
              </a:rPr>
              <a:t>stosuje się: </a:t>
            </a:r>
            <a:endParaRPr lang="pl-PL" sz="1600" dirty="0" smtClean="0">
              <a:latin typeface="Times New Roman" pitchFamily="18" charset="0"/>
              <a:cs typeface="Times New Roman" pitchFamily="18" charset="0"/>
            </a:endParaRPr>
          </a:p>
          <a:p>
            <a:pPr algn="just">
              <a:buNone/>
            </a:pPr>
            <a:r>
              <a:rPr lang="pl-PL" sz="1600" dirty="0">
                <a:latin typeface="Times New Roman" pitchFamily="18" charset="0"/>
                <a:cs typeface="Times New Roman" pitchFamily="18" charset="0"/>
              </a:rPr>
              <a:t>	</a:t>
            </a:r>
            <a:r>
              <a:rPr lang="pl-PL" sz="1600" dirty="0" smtClean="0">
                <a:latin typeface="Times New Roman" pitchFamily="18" charset="0"/>
                <a:cs typeface="Times New Roman" pitchFamily="18" charset="0"/>
              </a:rPr>
              <a:t>a</a:t>
            </a:r>
            <a:r>
              <a:rPr lang="pl-PL" sz="1600" dirty="0">
                <a:latin typeface="Times New Roman" pitchFamily="18" charset="0"/>
                <a:cs typeface="Times New Roman" pitchFamily="18" charset="0"/>
              </a:rPr>
              <a:t>) rozpoczynając marsz (pierwsze trzy kroki); </a:t>
            </a:r>
            <a:endParaRPr lang="pl-PL" sz="1600" dirty="0" smtClean="0">
              <a:latin typeface="Times New Roman" pitchFamily="18" charset="0"/>
              <a:cs typeface="Times New Roman" pitchFamily="18" charset="0"/>
            </a:endParaRPr>
          </a:p>
          <a:p>
            <a:pPr algn="just">
              <a:buNone/>
            </a:pPr>
            <a:r>
              <a:rPr lang="pl-PL" sz="1600" dirty="0">
                <a:latin typeface="Times New Roman" pitchFamily="18" charset="0"/>
                <a:cs typeface="Times New Roman" pitchFamily="18" charset="0"/>
              </a:rPr>
              <a:t>	</a:t>
            </a:r>
            <a:r>
              <a:rPr lang="pl-PL" sz="1600" dirty="0" smtClean="0">
                <a:latin typeface="Times New Roman" pitchFamily="18" charset="0"/>
                <a:cs typeface="Times New Roman" pitchFamily="18" charset="0"/>
              </a:rPr>
              <a:t>b</a:t>
            </a:r>
            <a:r>
              <a:rPr lang="pl-PL" sz="1600" dirty="0">
                <a:latin typeface="Times New Roman" pitchFamily="18" charset="0"/>
                <a:cs typeface="Times New Roman" pitchFamily="18" charset="0"/>
              </a:rPr>
              <a:t>) w marszu po komendzie</a:t>
            </a:r>
            <a:r>
              <a:rPr lang="pl-PL" sz="1600" b="1" dirty="0">
                <a:latin typeface="Times New Roman" pitchFamily="18" charset="0"/>
                <a:cs typeface="Times New Roman" pitchFamily="18" charset="0"/>
              </a:rPr>
              <a:t> „BACZNOŚĆ"; </a:t>
            </a:r>
            <a:endParaRPr lang="pl-PL" sz="1600" b="1" dirty="0" smtClean="0">
              <a:latin typeface="Times New Roman" pitchFamily="18" charset="0"/>
              <a:cs typeface="Times New Roman" pitchFamily="18" charset="0"/>
            </a:endParaRPr>
          </a:p>
          <a:p>
            <a:pPr algn="just">
              <a:buNone/>
            </a:pPr>
            <a:r>
              <a:rPr lang="pl-PL" sz="1600" b="1" dirty="0">
                <a:latin typeface="Times New Roman" pitchFamily="18" charset="0"/>
                <a:cs typeface="Times New Roman" pitchFamily="18" charset="0"/>
              </a:rPr>
              <a:t>	</a:t>
            </a:r>
            <a:r>
              <a:rPr lang="pl-PL" sz="1600" dirty="0" smtClean="0">
                <a:latin typeface="Times New Roman" pitchFamily="18" charset="0"/>
                <a:cs typeface="Times New Roman" pitchFamily="18" charset="0"/>
              </a:rPr>
              <a:t>c</a:t>
            </a:r>
            <a:r>
              <a:rPr lang="pl-PL" sz="1600" dirty="0">
                <a:latin typeface="Times New Roman" pitchFamily="18" charset="0"/>
                <a:cs typeface="Times New Roman" pitchFamily="18" charset="0"/>
              </a:rPr>
              <a:t>) w marszu po zapowiedzi komendy dotyczącej zatrzymania się </a:t>
            </a:r>
            <a:r>
              <a:rPr lang="pl-PL" sz="1600" dirty="0" smtClean="0">
                <a:latin typeface="Times New Roman" pitchFamily="18" charset="0"/>
                <a:cs typeface="Times New Roman" pitchFamily="18" charset="0"/>
              </a:rPr>
              <a:t>;</a:t>
            </a:r>
          </a:p>
          <a:p>
            <a:pPr algn="just">
              <a:buNone/>
            </a:pPr>
            <a:r>
              <a:rPr lang="pl-PL" sz="1600" dirty="0">
                <a:latin typeface="Times New Roman" pitchFamily="18" charset="0"/>
                <a:cs typeface="Times New Roman" pitchFamily="18" charset="0"/>
              </a:rPr>
              <a:t>	</a:t>
            </a:r>
            <a:r>
              <a:rPr lang="pl-PL" sz="1600" dirty="0" smtClean="0">
                <a:latin typeface="Times New Roman" pitchFamily="18" charset="0"/>
                <a:cs typeface="Times New Roman" pitchFamily="18" charset="0"/>
              </a:rPr>
              <a:t>d</a:t>
            </a:r>
            <a:r>
              <a:rPr lang="pl-PL" sz="1600" dirty="0">
                <a:latin typeface="Times New Roman" pitchFamily="18" charset="0"/>
                <a:cs typeface="Times New Roman" pitchFamily="18" charset="0"/>
              </a:rPr>
              <a:t>) w czasie występowania z (wstępowania do) szyku.</a:t>
            </a:r>
          </a:p>
          <a:p>
            <a:pPr algn="just">
              <a:buNone/>
            </a:pPr>
            <a:r>
              <a:rPr lang="pl-PL" sz="1600" dirty="0" smtClean="0">
                <a:latin typeface="Times New Roman" pitchFamily="18" charset="0"/>
                <a:cs typeface="Times New Roman" pitchFamily="18" charset="0"/>
              </a:rPr>
              <a:t>	Funkcjonariusz, </a:t>
            </a:r>
            <a:r>
              <a:rPr lang="pl-PL" sz="1600" dirty="0">
                <a:latin typeface="Times New Roman" pitchFamily="18" charset="0"/>
                <a:cs typeface="Times New Roman" pitchFamily="18" charset="0"/>
              </a:rPr>
              <a:t>rozpoczynając marsz krokiem defiladowym, podnosi stopę na wysokość około 10 cm </a:t>
            </a:r>
            <a:r>
              <a:rPr lang="pl-PL" sz="1600" dirty="0" smtClean="0">
                <a:latin typeface="Times New Roman" pitchFamily="18" charset="0"/>
                <a:cs typeface="Times New Roman" pitchFamily="18" charset="0"/>
              </a:rPr>
              <a:t>i </a:t>
            </a:r>
            <a:r>
              <a:rPr lang="pl-PL" sz="1600" dirty="0">
                <a:latin typeface="Times New Roman" pitchFamily="18" charset="0"/>
                <a:cs typeface="Times New Roman" pitchFamily="18" charset="0"/>
              </a:rPr>
              <a:t>stawia ją sprężyście z lekkim przybiciem. Tułów ma wyprostowany, pierś podaną do przodu, wzrok skierowany na wprost</a:t>
            </a:r>
            <a:r>
              <a:rPr lang="pl-PL" sz="1600" dirty="0" smtClean="0">
                <a:latin typeface="Times New Roman" pitchFamily="18" charset="0"/>
                <a:cs typeface="Times New Roman" pitchFamily="18" charset="0"/>
              </a:rPr>
              <a:t>.</a:t>
            </a:r>
          </a:p>
          <a:p>
            <a:pPr algn="just">
              <a:buNone/>
            </a:pPr>
            <a:r>
              <a:rPr lang="pl-PL" sz="1600" dirty="0" smtClean="0">
                <a:latin typeface="Times New Roman" pitchFamily="18" charset="0"/>
                <a:cs typeface="Times New Roman" pitchFamily="18" charset="0"/>
              </a:rPr>
              <a:t>	</a:t>
            </a:r>
          </a:p>
          <a:p>
            <a:pPr algn="just">
              <a:buNone/>
            </a:pPr>
            <a:r>
              <a:rPr lang="pl-PL" sz="1600" dirty="0">
                <a:latin typeface="Times New Roman" pitchFamily="18" charset="0"/>
                <a:cs typeface="Times New Roman" pitchFamily="18" charset="0"/>
              </a:rPr>
              <a:t>	</a:t>
            </a:r>
            <a:r>
              <a:rPr lang="pl-PL" sz="1600" dirty="0" smtClean="0">
                <a:latin typeface="Times New Roman" pitchFamily="18" charset="0"/>
                <a:cs typeface="Times New Roman" pitchFamily="18" charset="0"/>
              </a:rPr>
              <a:t>Ruchy </a:t>
            </a:r>
            <a:r>
              <a:rPr lang="pl-PL" sz="1600" dirty="0">
                <a:latin typeface="Times New Roman" pitchFamily="18" charset="0"/>
                <a:cs typeface="Times New Roman" pitchFamily="18" charset="0"/>
              </a:rPr>
              <a:t>rąk wykonuje na przemian w następujący sposób: robiąc wymach ręką do przodu, zgina ją w łokciu </a:t>
            </a:r>
            <a:r>
              <a:rPr lang="pl-PL" sz="1600" dirty="0" smtClean="0">
                <a:latin typeface="Times New Roman" pitchFamily="18" charset="0"/>
                <a:cs typeface="Times New Roman" pitchFamily="18" charset="0"/>
              </a:rPr>
              <a:t>i </a:t>
            </a:r>
            <a:r>
              <a:rPr lang="pl-PL" sz="1600" dirty="0">
                <a:latin typeface="Times New Roman" pitchFamily="18" charset="0"/>
                <a:cs typeface="Times New Roman" pitchFamily="18" charset="0"/>
              </a:rPr>
              <a:t>płynnie przenosi tak, aby mały palec dłoni znalazł się na wysokości górnej krawędzi sprzączki pasa głównego. Dłoń ułożona skośnie, palce złączone i wyprostowane, </a:t>
            </a:r>
            <a:r>
              <a:rPr lang="pl-PL" sz="1600" dirty="0" smtClean="0">
                <a:latin typeface="Times New Roman" pitchFamily="18" charset="0"/>
                <a:cs typeface="Times New Roman" pitchFamily="18" charset="0"/>
              </a:rPr>
              <a:t/>
            </a:r>
            <a:br>
              <a:rPr lang="pl-PL" sz="1600" dirty="0" smtClean="0">
                <a:latin typeface="Times New Roman" pitchFamily="18" charset="0"/>
                <a:cs typeface="Times New Roman" pitchFamily="18" charset="0"/>
              </a:rPr>
            </a:br>
            <a:r>
              <a:rPr lang="pl-PL" sz="1600" dirty="0" smtClean="0">
                <a:latin typeface="Times New Roman" pitchFamily="18" charset="0"/>
                <a:cs typeface="Times New Roman" pitchFamily="18" charset="0"/>
              </a:rPr>
              <a:t>a </a:t>
            </a:r>
            <a:r>
              <a:rPr lang="pl-PL" sz="1600" dirty="0">
                <a:latin typeface="Times New Roman" pitchFamily="18" charset="0"/>
                <a:cs typeface="Times New Roman" pitchFamily="18" charset="0"/>
              </a:rPr>
              <a:t>krawędź kciuka skierowana w stronę tułowia - w odległości około 5 cm od piersi. Rękę przenosi do tylu (nie skręcając dłoni) najkrótszą drogą, do oporu w stawie łokciowym </a:t>
            </a:r>
            <a:r>
              <a:rPr lang="pl-PL" sz="1600" dirty="0" smtClean="0">
                <a:latin typeface="Times New Roman" pitchFamily="18" charset="0"/>
                <a:cs typeface="Times New Roman" pitchFamily="18" charset="0"/>
              </a:rPr>
              <a:t/>
            </a:r>
            <a:br>
              <a:rPr lang="pl-PL" sz="1600" dirty="0" smtClean="0">
                <a:latin typeface="Times New Roman" pitchFamily="18" charset="0"/>
                <a:cs typeface="Times New Roman" pitchFamily="18" charset="0"/>
              </a:rPr>
            </a:br>
            <a:r>
              <a:rPr lang="pl-PL" sz="1600" dirty="0" smtClean="0">
                <a:latin typeface="Times New Roman" pitchFamily="18" charset="0"/>
                <a:cs typeface="Times New Roman" pitchFamily="18" charset="0"/>
              </a:rPr>
              <a:t>i </a:t>
            </a:r>
            <a:r>
              <a:rPr lang="pl-PL" sz="1600" dirty="0">
                <a:latin typeface="Times New Roman" pitchFamily="18" charset="0"/>
                <a:cs typeface="Times New Roman" pitchFamily="18" charset="0"/>
              </a:rPr>
              <a:t>barkowym. Długość kroku - </a:t>
            </a:r>
            <a:r>
              <a:rPr lang="pl-PL" sz="1600" dirty="0" smtClean="0">
                <a:latin typeface="Times New Roman" pitchFamily="18" charset="0"/>
                <a:cs typeface="Times New Roman" pitchFamily="18" charset="0"/>
              </a:rPr>
              <a:t>70-80 </a:t>
            </a:r>
            <a:r>
              <a:rPr lang="pl-PL" sz="1600" dirty="0" err="1">
                <a:latin typeface="Times New Roman" pitchFamily="18" charset="0"/>
                <a:cs typeface="Times New Roman" pitchFamily="18" charset="0"/>
              </a:rPr>
              <a:t>cm</a:t>
            </a:r>
            <a:r>
              <a:rPr lang="pl-PL" sz="1600" dirty="0">
                <a:latin typeface="Times New Roman" pitchFamily="18" charset="0"/>
                <a:cs typeface="Times New Roman" pitchFamily="18" charset="0"/>
              </a:rPr>
              <a:t>. Tempo marszu - </a:t>
            </a:r>
            <a:r>
              <a:rPr lang="pl-PL" sz="1600" dirty="0" smtClean="0">
                <a:latin typeface="Times New Roman" pitchFamily="18" charset="0"/>
                <a:cs typeface="Times New Roman" pitchFamily="18" charset="0"/>
              </a:rPr>
              <a:t>96-100 </a:t>
            </a:r>
            <a:r>
              <a:rPr lang="pl-PL" sz="1600" dirty="0">
                <a:latin typeface="Times New Roman" pitchFamily="18" charset="0"/>
                <a:cs typeface="Times New Roman" pitchFamily="18" charset="0"/>
              </a:rPr>
              <a:t>kroków </a:t>
            </a:r>
            <a:r>
              <a:rPr lang="pl-PL" sz="1600" dirty="0" smtClean="0">
                <a:latin typeface="Times New Roman" pitchFamily="18" charset="0"/>
                <a:cs typeface="Times New Roman" pitchFamily="18" charset="0"/>
              </a:rPr>
              <a:t>na </a:t>
            </a:r>
            <a:r>
              <a:rPr lang="pl-PL" sz="1600" dirty="0">
                <a:latin typeface="Times New Roman" pitchFamily="18" charset="0"/>
                <a:cs typeface="Times New Roman" pitchFamily="18" charset="0"/>
              </a:rPr>
              <a:t>minutę.</a:t>
            </a:r>
          </a:p>
          <a:p>
            <a:pPr algn="just"/>
            <a:endParaRPr lang="pl-PL" sz="1400" dirty="0">
              <a:latin typeface="Times New Roman" pitchFamily="18" charset="0"/>
              <a:cs typeface="Times New Roman" pitchFamily="18" charset="0"/>
            </a:endParaRPr>
          </a:p>
          <a:p>
            <a:pPr algn="just">
              <a:buNone/>
            </a:pPr>
            <a:endParaRPr lang="pl-PL" sz="1400" dirty="0">
              <a:latin typeface="Times New Roman" pitchFamily="18" charset="0"/>
              <a:cs typeface="Times New Roman" pitchFamily="18" charset="0"/>
            </a:endParaRPr>
          </a:p>
          <a:p>
            <a:endParaRPr lang="pl-PL"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ędrówka">
  <a:themeElements>
    <a:clrScheme name="Wędrówk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Wędrówk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Wędrówk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574</TotalTime>
  <Words>1144</Words>
  <Application>Microsoft Office PowerPoint</Application>
  <PresentationFormat>Pokaz na ekranie (4:3)</PresentationFormat>
  <Paragraphs>360</Paragraphs>
  <Slides>35</Slides>
  <Notes>1</Notes>
  <HiddenSlides>0</HiddenSlides>
  <MMClips>0</MMClips>
  <ScaleCrop>false</ScaleCrop>
  <HeadingPairs>
    <vt:vector size="4" baseType="variant">
      <vt:variant>
        <vt:lpstr>Motyw</vt:lpstr>
      </vt:variant>
      <vt:variant>
        <vt:i4>1</vt:i4>
      </vt:variant>
      <vt:variant>
        <vt:lpstr>Tytuły slajdów</vt:lpstr>
      </vt:variant>
      <vt:variant>
        <vt:i4>35</vt:i4>
      </vt:variant>
    </vt:vector>
  </HeadingPairs>
  <TitlesOfParts>
    <vt:vector size="36" baseType="lpstr">
      <vt:lpstr>Wędrówka</vt:lpstr>
      <vt:lpstr>Slajd 1</vt:lpstr>
      <vt:lpstr>REGULAMIN MUSZTRY</vt:lpstr>
      <vt:lpstr>REGULAMIN MUSZTRY</vt:lpstr>
      <vt:lpstr>REGULAMIN MUSZTRY</vt:lpstr>
      <vt:lpstr>MUSZTRA INDYWIDUALNA POSTAWA ZASADNICZA I SWOBODNA</vt:lpstr>
      <vt:lpstr>MUSZTRA INDYWIDUALNA</vt:lpstr>
      <vt:lpstr>MUSZTRA INDYWIDUALNA</vt:lpstr>
      <vt:lpstr>MUSZTRA INDYWIDUALNA</vt:lpstr>
      <vt:lpstr>MUSZTRA INDYWIDUALNA</vt:lpstr>
      <vt:lpstr>MUSZTRA INDYWIDUALNA</vt:lpstr>
      <vt:lpstr>Oddawanie honorów</vt:lpstr>
      <vt:lpstr>Oddawanie honorów</vt:lpstr>
      <vt:lpstr>Dowódca uroczystości</vt:lpstr>
      <vt:lpstr>Dowódca uroczystości</vt:lpstr>
      <vt:lpstr>Dowódca uroczystości</vt:lpstr>
      <vt:lpstr>Ustawienie pocztów</vt:lpstr>
      <vt:lpstr>Poczet flagowy</vt:lpstr>
      <vt:lpstr>Poczet flagowy</vt:lpstr>
      <vt:lpstr>Poczet flagowy</vt:lpstr>
      <vt:lpstr>Poczet flagowy</vt:lpstr>
      <vt:lpstr>Poczet flagowy</vt:lpstr>
      <vt:lpstr>Poczet flagowy</vt:lpstr>
      <vt:lpstr>Poczet sztandarowy</vt:lpstr>
      <vt:lpstr>Poczet sztandarowy</vt:lpstr>
      <vt:lpstr>Poczet sztandarowy</vt:lpstr>
      <vt:lpstr>Poczet sztandarowy</vt:lpstr>
      <vt:lpstr>Chwyty sztandarem</vt:lpstr>
      <vt:lpstr>Chwyty sztandarem</vt:lpstr>
      <vt:lpstr>REGULAMIN MUSZTRY </vt:lpstr>
      <vt:lpstr>Zdjęcia poglądowe</vt:lpstr>
      <vt:lpstr>Zdjęcia poglądowe</vt:lpstr>
      <vt:lpstr>Zdjęcia poglądowe</vt:lpstr>
      <vt:lpstr>Zdjęcia poglądowe</vt:lpstr>
      <vt:lpstr>Zdjęcia poglądowe</vt:lpstr>
      <vt:lpstr>Zdjęcia poglądowe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REGULAMIN MUSZTRY</dc:title>
  <dc:creator>jbanach</dc:creator>
  <cp:lastModifiedBy>jbanach</cp:lastModifiedBy>
  <cp:revision>69</cp:revision>
  <dcterms:created xsi:type="dcterms:W3CDTF">2014-03-18T09:12:29Z</dcterms:created>
  <dcterms:modified xsi:type="dcterms:W3CDTF">2016-03-30T09:08:28Z</dcterms:modified>
</cp:coreProperties>
</file>